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3"/>
  </p:notesMasterIdLst>
  <p:handoutMasterIdLst>
    <p:handoutMasterId r:id="rId54"/>
  </p:handoutMasterIdLst>
  <p:sldIdLst>
    <p:sldId id="685" r:id="rId2"/>
    <p:sldId id="713" r:id="rId3"/>
    <p:sldId id="672" r:id="rId4"/>
    <p:sldId id="715" r:id="rId5"/>
    <p:sldId id="716" r:id="rId6"/>
    <p:sldId id="717" r:id="rId7"/>
    <p:sldId id="718" r:id="rId8"/>
    <p:sldId id="686" r:id="rId9"/>
    <p:sldId id="719" r:id="rId10"/>
    <p:sldId id="687" r:id="rId11"/>
    <p:sldId id="720" r:id="rId12"/>
    <p:sldId id="721" r:id="rId13"/>
    <p:sldId id="722" r:id="rId14"/>
    <p:sldId id="688" r:id="rId15"/>
    <p:sldId id="723" r:id="rId16"/>
    <p:sldId id="689" r:id="rId17"/>
    <p:sldId id="724" r:id="rId18"/>
    <p:sldId id="673" r:id="rId19"/>
    <p:sldId id="725" r:id="rId20"/>
    <p:sldId id="756" r:id="rId21"/>
    <p:sldId id="726" r:id="rId22"/>
    <p:sldId id="755" r:id="rId23"/>
    <p:sldId id="754" r:id="rId24"/>
    <p:sldId id="690" r:id="rId25"/>
    <p:sldId id="728" r:id="rId26"/>
    <p:sldId id="747" r:id="rId27"/>
    <p:sldId id="691" r:id="rId28"/>
    <p:sldId id="729" r:id="rId29"/>
    <p:sldId id="674" r:id="rId30"/>
    <p:sldId id="730" r:id="rId31"/>
    <p:sldId id="731" r:id="rId32"/>
    <p:sldId id="748" r:id="rId33"/>
    <p:sldId id="692" r:id="rId34"/>
    <p:sldId id="732" r:id="rId35"/>
    <p:sldId id="693" r:id="rId36"/>
    <p:sldId id="733" r:id="rId37"/>
    <p:sldId id="694" r:id="rId38"/>
    <p:sldId id="734" r:id="rId39"/>
    <p:sldId id="695" r:id="rId40"/>
    <p:sldId id="735" r:id="rId41"/>
    <p:sldId id="696" r:id="rId42"/>
    <p:sldId id="736" r:id="rId43"/>
    <p:sldId id="737" r:id="rId44"/>
    <p:sldId id="741" r:id="rId45"/>
    <p:sldId id="738" r:id="rId46"/>
    <p:sldId id="739" r:id="rId47"/>
    <p:sldId id="740" r:id="rId48"/>
    <p:sldId id="701" r:id="rId49"/>
    <p:sldId id="742" r:id="rId50"/>
    <p:sldId id="702" r:id="rId51"/>
    <p:sldId id="743" r:id="rId52"/>
  </p:sldIdLst>
  <p:sldSz cx="9721850" cy="7200900"/>
  <p:notesSz cx="6888163" cy="100203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Arial" charset="0"/>
      </a:defRPr>
    </a:lvl1pPr>
    <a:lvl2pPr marL="457200" algn="l" rtl="0" eaLnBrk="0" fontAlgn="base" hangingPunct="0">
      <a:spcBef>
        <a:spcPct val="0"/>
      </a:spcBef>
      <a:spcAft>
        <a:spcPct val="0"/>
      </a:spcAft>
      <a:defRPr sz="2000" kern="1200">
        <a:solidFill>
          <a:schemeClr val="tx1"/>
        </a:solidFill>
        <a:latin typeface="Arial" charset="0"/>
        <a:ea typeface="+mn-ea"/>
        <a:cs typeface="Arial" charset="0"/>
      </a:defRPr>
    </a:lvl2pPr>
    <a:lvl3pPr marL="914400" algn="l" rtl="0" eaLnBrk="0" fontAlgn="base" hangingPunct="0">
      <a:spcBef>
        <a:spcPct val="0"/>
      </a:spcBef>
      <a:spcAft>
        <a:spcPct val="0"/>
      </a:spcAft>
      <a:defRPr sz="20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0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68">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CC00"/>
    <a:srgbClr val="009900"/>
    <a:srgbClr val="FFCC66"/>
    <a:srgbClr val="7DFF7D"/>
    <a:srgbClr val="FFDDDD"/>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3" autoAdjust="0"/>
    <p:restoredTop sz="86364" autoAdjust="0"/>
  </p:normalViewPr>
  <p:slideViewPr>
    <p:cSldViewPr>
      <p:cViewPr varScale="1">
        <p:scale>
          <a:sx n="88" d="100"/>
          <a:sy n="88" d="100"/>
        </p:scale>
        <p:origin x="708" y="72"/>
      </p:cViewPr>
      <p:guideLst>
        <p:guide orient="horz" pos="2268"/>
        <p:guide pos="3062"/>
      </p:guideLst>
    </p:cSldViewPr>
  </p:slideViewPr>
  <p:outlineViewPr>
    <p:cViewPr>
      <p:scale>
        <a:sx n="50" d="100"/>
        <a:sy n="50" d="100"/>
      </p:scale>
      <p:origin x="36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86088" cy="501650"/>
          </a:xfrm>
          <a:prstGeom prst="rect">
            <a:avLst/>
          </a:prstGeom>
          <a:noFill/>
          <a:ln w="9525">
            <a:noFill/>
            <a:miter lim="800000"/>
            <a:headEnd/>
            <a:tailEnd/>
          </a:ln>
        </p:spPr>
        <p:txBody>
          <a:bodyPr vert="horz" wrap="square" lIns="93579" tIns="46790" rIns="93579" bIns="46790" numCol="1" anchor="t" anchorCtr="0" compatLnSpc="1">
            <a:prstTxWarp prst="textNoShape">
              <a:avLst/>
            </a:prstTxWarp>
          </a:bodyPr>
          <a:lstStyle>
            <a:lvl1pPr algn="l" defTabSz="936625" eaLnBrk="1" hangingPunct="1">
              <a:buClrTx/>
              <a:buSzTx/>
              <a:buFontTx/>
              <a:buNone/>
              <a:defRPr sz="1200">
                <a:latin typeface="Times New Roman" pitchFamily="18" charset="0"/>
                <a:cs typeface="Arial" pitchFamily="34" charset="0"/>
              </a:defRPr>
            </a:lvl1pPr>
          </a:lstStyle>
          <a:p>
            <a:pPr>
              <a:defRPr/>
            </a:pPr>
            <a:endParaRPr lang="ru-RU"/>
          </a:p>
        </p:txBody>
      </p:sp>
      <p:sp>
        <p:nvSpPr>
          <p:cNvPr id="17411" name="Rectangle 3"/>
          <p:cNvSpPr>
            <a:spLocks noGrp="1" noChangeArrowheads="1"/>
          </p:cNvSpPr>
          <p:nvPr>
            <p:ph type="dt" sz="quarter" idx="1"/>
          </p:nvPr>
        </p:nvSpPr>
        <p:spPr bwMode="auto">
          <a:xfrm>
            <a:off x="3902075" y="0"/>
            <a:ext cx="2986088" cy="501650"/>
          </a:xfrm>
          <a:prstGeom prst="rect">
            <a:avLst/>
          </a:prstGeom>
          <a:noFill/>
          <a:ln w="9525">
            <a:noFill/>
            <a:miter lim="800000"/>
            <a:headEnd/>
            <a:tailEnd/>
          </a:ln>
        </p:spPr>
        <p:txBody>
          <a:bodyPr vert="horz" wrap="square" lIns="93579" tIns="46790" rIns="93579" bIns="46790" numCol="1" anchor="t" anchorCtr="0" compatLnSpc="1">
            <a:prstTxWarp prst="textNoShape">
              <a:avLst/>
            </a:prstTxWarp>
          </a:bodyPr>
          <a:lstStyle>
            <a:lvl1pPr algn="r" defTabSz="936625" eaLnBrk="1" hangingPunct="1">
              <a:buClrTx/>
              <a:buSzTx/>
              <a:buFontTx/>
              <a:buNone/>
              <a:defRPr sz="1200">
                <a:latin typeface="Times New Roman" pitchFamily="18" charset="0"/>
                <a:cs typeface="Arial" pitchFamily="34" charset="0"/>
              </a:defRPr>
            </a:lvl1pPr>
          </a:lstStyle>
          <a:p>
            <a:pPr>
              <a:defRPr/>
            </a:pPr>
            <a:endParaRPr lang="ru-RU"/>
          </a:p>
        </p:txBody>
      </p:sp>
      <p:sp>
        <p:nvSpPr>
          <p:cNvPr id="17412" name="Rectangle 4"/>
          <p:cNvSpPr>
            <a:spLocks noGrp="1" noChangeArrowheads="1"/>
          </p:cNvSpPr>
          <p:nvPr>
            <p:ph type="ftr" sz="quarter" idx="2"/>
          </p:nvPr>
        </p:nvSpPr>
        <p:spPr bwMode="auto">
          <a:xfrm>
            <a:off x="0" y="9518650"/>
            <a:ext cx="2986088" cy="501650"/>
          </a:xfrm>
          <a:prstGeom prst="rect">
            <a:avLst/>
          </a:prstGeom>
          <a:noFill/>
          <a:ln w="9525">
            <a:noFill/>
            <a:miter lim="800000"/>
            <a:headEnd/>
            <a:tailEnd/>
          </a:ln>
        </p:spPr>
        <p:txBody>
          <a:bodyPr vert="horz" wrap="square" lIns="93579" tIns="46790" rIns="93579" bIns="46790" numCol="1" anchor="b" anchorCtr="0" compatLnSpc="1">
            <a:prstTxWarp prst="textNoShape">
              <a:avLst/>
            </a:prstTxWarp>
          </a:bodyPr>
          <a:lstStyle>
            <a:lvl1pPr algn="l" defTabSz="936625" eaLnBrk="1" hangingPunct="1">
              <a:buClrTx/>
              <a:buSzTx/>
              <a:buFontTx/>
              <a:buNone/>
              <a:defRPr sz="1200">
                <a:latin typeface="Times New Roman" pitchFamily="18" charset="0"/>
                <a:cs typeface="Arial" pitchFamily="34" charset="0"/>
              </a:defRPr>
            </a:lvl1pPr>
          </a:lstStyle>
          <a:p>
            <a:pPr>
              <a:defRPr/>
            </a:pPr>
            <a:endParaRPr lang="ru-RU"/>
          </a:p>
        </p:txBody>
      </p:sp>
      <p:sp>
        <p:nvSpPr>
          <p:cNvPr id="17413" name="Rectangle 5"/>
          <p:cNvSpPr>
            <a:spLocks noGrp="1" noChangeArrowheads="1"/>
          </p:cNvSpPr>
          <p:nvPr>
            <p:ph type="sldNum" sz="quarter" idx="3"/>
          </p:nvPr>
        </p:nvSpPr>
        <p:spPr bwMode="auto">
          <a:xfrm>
            <a:off x="3902075" y="9518650"/>
            <a:ext cx="2986088" cy="501650"/>
          </a:xfrm>
          <a:prstGeom prst="rect">
            <a:avLst/>
          </a:prstGeom>
          <a:noFill/>
          <a:ln w="9525">
            <a:noFill/>
            <a:miter lim="800000"/>
            <a:headEnd/>
            <a:tailEnd/>
          </a:ln>
        </p:spPr>
        <p:txBody>
          <a:bodyPr vert="horz" wrap="square" lIns="93579" tIns="46790" rIns="93579" bIns="46790" numCol="1" anchor="b" anchorCtr="0" compatLnSpc="1">
            <a:prstTxWarp prst="textNoShape">
              <a:avLst/>
            </a:prstTxWarp>
          </a:bodyPr>
          <a:lstStyle>
            <a:lvl1pPr algn="r" defTabSz="936625" eaLnBrk="1" hangingPunct="1">
              <a:defRPr sz="1200">
                <a:latin typeface="Times New Roman" pitchFamily="18" charset="0"/>
              </a:defRPr>
            </a:lvl1pPr>
          </a:lstStyle>
          <a:p>
            <a:pPr>
              <a:defRPr/>
            </a:pPr>
            <a:fld id="{965A7D2F-AEB4-4819-9DA9-CDD348ED4FB7}" type="slidenum">
              <a:rPr lang="ru-RU" altLang="ru-RU"/>
              <a:pPr>
                <a:defRPr/>
              </a:pPr>
              <a:t>‹#›</a:t>
            </a:fld>
            <a:endParaRPr lang="ru-RU" altLang="ru-RU"/>
          </a:p>
        </p:txBody>
      </p:sp>
    </p:spTree>
    <p:extLst>
      <p:ext uri="{BB962C8B-B14F-4D97-AF65-F5344CB8AC3E}">
        <p14:creationId xmlns:p14="http://schemas.microsoft.com/office/powerpoint/2010/main" val="1756624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84500" cy="501650"/>
          </a:xfrm>
          <a:prstGeom prst="rect">
            <a:avLst/>
          </a:prstGeom>
          <a:noFill/>
          <a:ln w="9525">
            <a:noFill/>
            <a:miter lim="800000"/>
            <a:headEnd/>
            <a:tailEnd/>
          </a:ln>
        </p:spPr>
        <p:txBody>
          <a:bodyPr vert="horz" wrap="square" lIns="93579" tIns="46790" rIns="93579" bIns="46790" numCol="1" anchor="t" anchorCtr="0" compatLnSpc="1">
            <a:prstTxWarp prst="textNoShape">
              <a:avLst/>
            </a:prstTxWarp>
          </a:bodyPr>
          <a:lstStyle>
            <a:lvl1pPr algn="l" defTabSz="936625" eaLnBrk="1" hangingPunct="1">
              <a:buClrTx/>
              <a:buSzTx/>
              <a:buFontTx/>
              <a:buNone/>
              <a:defRPr sz="1200">
                <a:latin typeface="Times New Roman" pitchFamily="18" charset="0"/>
                <a:cs typeface="Arial" pitchFamily="34" charset="0"/>
              </a:defRPr>
            </a:lvl1pPr>
          </a:lstStyle>
          <a:p>
            <a:pPr>
              <a:defRPr/>
            </a:pPr>
            <a:endParaRPr lang="ru-RU"/>
          </a:p>
        </p:txBody>
      </p:sp>
      <p:sp>
        <p:nvSpPr>
          <p:cNvPr id="102403" name="Rectangle 3"/>
          <p:cNvSpPr>
            <a:spLocks noGrp="1" noChangeArrowheads="1"/>
          </p:cNvSpPr>
          <p:nvPr>
            <p:ph type="dt" idx="1"/>
          </p:nvPr>
        </p:nvSpPr>
        <p:spPr bwMode="auto">
          <a:xfrm>
            <a:off x="3902075" y="0"/>
            <a:ext cx="2984500" cy="501650"/>
          </a:xfrm>
          <a:prstGeom prst="rect">
            <a:avLst/>
          </a:prstGeom>
          <a:noFill/>
          <a:ln w="9525">
            <a:noFill/>
            <a:miter lim="800000"/>
            <a:headEnd/>
            <a:tailEnd/>
          </a:ln>
        </p:spPr>
        <p:txBody>
          <a:bodyPr vert="horz" wrap="square" lIns="93579" tIns="46790" rIns="93579" bIns="46790" numCol="1" anchor="t" anchorCtr="0" compatLnSpc="1">
            <a:prstTxWarp prst="textNoShape">
              <a:avLst/>
            </a:prstTxWarp>
          </a:bodyPr>
          <a:lstStyle>
            <a:lvl1pPr algn="r" defTabSz="936625" eaLnBrk="1" hangingPunct="1">
              <a:buClrTx/>
              <a:buSzTx/>
              <a:buFontTx/>
              <a:buNone/>
              <a:defRPr sz="1200">
                <a:latin typeface="Times New Roman" pitchFamily="18" charset="0"/>
                <a:cs typeface="Arial" pitchFamily="34" charset="0"/>
              </a:defRPr>
            </a:lvl1pPr>
          </a:lstStyle>
          <a:p>
            <a:pPr>
              <a:defRPr/>
            </a:pPr>
            <a:endParaRPr lang="ru-RU"/>
          </a:p>
        </p:txBody>
      </p:sp>
      <p:sp>
        <p:nvSpPr>
          <p:cNvPr id="7172" name="Rectangle 4"/>
          <p:cNvSpPr>
            <a:spLocks noGrp="1" noRot="1" noChangeAspect="1" noChangeArrowheads="1" noTextEdit="1"/>
          </p:cNvSpPr>
          <p:nvPr>
            <p:ph type="sldImg" idx="2"/>
          </p:nvPr>
        </p:nvSpPr>
        <p:spPr bwMode="auto">
          <a:xfrm>
            <a:off x="908050" y="750888"/>
            <a:ext cx="5073650" cy="3757612"/>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p:spPr>
        <p:txBody>
          <a:bodyPr vert="horz" wrap="square" lIns="93579" tIns="46790" rIns="93579" bIns="4679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2406" name="Rectangle 6"/>
          <p:cNvSpPr>
            <a:spLocks noGrp="1" noChangeArrowheads="1"/>
          </p:cNvSpPr>
          <p:nvPr>
            <p:ph type="ftr" sz="quarter" idx="4"/>
          </p:nvPr>
        </p:nvSpPr>
        <p:spPr bwMode="auto">
          <a:xfrm>
            <a:off x="0" y="9517063"/>
            <a:ext cx="2984500" cy="501650"/>
          </a:xfrm>
          <a:prstGeom prst="rect">
            <a:avLst/>
          </a:prstGeom>
          <a:noFill/>
          <a:ln w="9525">
            <a:noFill/>
            <a:miter lim="800000"/>
            <a:headEnd/>
            <a:tailEnd/>
          </a:ln>
        </p:spPr>
        <p:txBody>
          <a:bodyPr vert="horz" wrap="square" lIns="93579" tIns="46790" rIns="93579" bIns="46790" numCol="1" anchor="b" anchorCtr="0" compatLnSpc="1">
            <a:prstTxWarp prst="textNoShape">
              <a:avLst/>
            </a:prstTxWarp>
          </a:bodyPr>
          <a:lstStyle>
            <a:lvl1pPr algn="l" defTabSz="936625" eaLnBrk="1" hangingPunct="1">
              <a:buClrTx/>
              <a:buSzTx/>
              <a:buFontTx/>
              <a:buNone/>
              <a:defRPr sz="1200">
                <a:latin typeface="Times New Roman" pitchFamily="18" charset="0"/>
                <a:cs typeface="Arial" pitchFamily="34" charset="0"/>
              </a:defRPr>
            </a:lvl1pPr>
          </a:lstStyle>
          <a:p>
            <a:pPr>
              <a:defRPr/>
            </a:pPr>
            <a:endParaRPr lang="ru-RU"/>
          </a:p>
        </p:txBody>
      </p:sp>
      <p:sp>
        <p:nvSpPr>
          <p:cNvPr id="102407" name="Rectangle 7"/>
          <p:cNvSpPr>
            <a:spLocks noGrp="1" noChangeArrowheads="1"/>
          </p:cNvSpPr>
          <p:nvPr>
            <p:ph type="sldNum" sz="quarter" idx="5"/>
          </p:nvPr>
        </p:nvSpPr>
        <p:spPr bwMode="auto">
          <a:xfrm>
            <a:off x="3902075" y="9517063"/>
            <a:ext cx="2984500" cy="501650"/>
          </a:xfrm>
          <a:prstGeom prst="rect">
            <a:avLst/>
          </a:prstGeom>
          <a:noFill/>
          <a:ln w="9525">
            <a:noFill/>
            <a:miter lim="800000"/>
            <a:headEnd/>
            <a:tailEnd/>
          </a:ln>
        </p:spPr>
        <p:txBody>
          <a:bodyPr vert="horz" wrap="square" lIns="93579" tIns="46790" rIns="93579" bIns="46790" numCol="1" anchor="b" anchorCtr="0" compatLnSpc="1">
            <a:prstTxWarp prst="textNoShape">
              <a:avLst/>
            </a:prstTxWarp>
          </a:bodyPr>
          <a:lstStyle>
            <a:lvl1pPr algn="r" defTabSz="936625" eaLnBrk="1" hangingPunct="1">
              <a:defRPr sz="1200">
                <a:latin typeface="Times New Roman" pitchFamily="18" charset="0"/>
              </a:defRPr>
            </a:lvl1pPr>
          </a:lstStyle>
          <a:p>
            <a:pPr>
              <a:defRPr/>
            </a:pPr>
            <a:fld id="{CB308C5E-0585-4C88-9B3F-EDCDB16E3A4C}" type="slidenum">
              <a:rPr lang="ru-RU" altLang="ru-RU"/>
              <a:pPr>
                <a:defRPr/>
              </a:pPr>
              <a:t>‹#›</a:t>
            </a:fld>
            <a:endParaRPr lang="ru-RU" altLang="ru-RU"/>
          </a:p>
        </p:txBody>
      </p:sp>
    </p:spTree>
    <p:extLst>
      <p:ext uri="{BB962C8B-B14F-4D97-AF65-F5344CB8AC3E}">
        <p14:creationId xmlns:p14="http://schemas.microsoft.com/office/powerpoint/2010/main" val="952930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a:t>
            </a:fld>
            <a:endParaRPr lang="ru-RU" altLang="ru-RU" smtClean="0"/>
          </a:p>
        </p:txBody>
      </p:sp>
    </p:spTree>
    <p:extLst>
      <p:ext uri="{BB962C8B-B14F-4D97-AF65-F5344CB8AC3E}">
        <p14:creationId xmlns:p14="http://schemas.microsoft.com/office/powerpoint/2010/main" val="26123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10</a:t>
            </a:fld>
            <a:endParaRPr lang="ru-RU" altLang="ru-RU" smtClean="0"/>
          </a:p>
        </p:txBody>
      </p:sp>
    </p:spTree>
    <p:extLst>
      <p:ext uri="{BB962C8B-B14F-4D97-AF65-F5344CB8AC3E}">
        <p14:creationId xmlns:p14="http://schemas.microsoft.com/office/powerpoint/2010/main" val="179338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11</a:t>
            </a:fld>
            <a:endParaRPr lang="ru-RU" altLang="ru-RU" smtClean="0"/>
          </a:p>
        </p:txBody>
      </p:sp>
    </p:spTree>
    <p:extLst>
      <p:ext uri="{BB962C8B-B14F-4D97-AF65-F5344CB8AC3E}">
        <p14:creationId xmlns:p14="http://schemas.microsoft.com/office/powerpoint/2010/main" val="388374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12</a:t>
            </a:fld>
            <a:endParaRPr lang="ru-RU" altLang="ru-RU" smtClean="0"/>
          </a:p>
        </p:txBody>
      </p:sp>
    </p:spTree>
    <p:extLst>
      <p:ext uri="{BB962C8B-B14F-4D97-AF65-F5344CB8AC3E}">
        <p14:creationId xmlns:p14="http://schemas.microsoft.com/office/powerpoint/2010/main" val="329245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13</a:t>
            </a:fld>
            <a:endParaRPr lang="ru-RU" altLang="ru-RU" smtClean="0"/>
          </a:p>
        </p:txBody>
      </p:sp>
    </p:spTree>
    <p:extLst>
      <p:ext uri="{BB962C8B-B14F-4D97-AF65-F5344CB8AC3E}">
        <p14:creationId xmlns:p14="http://schemas.microsoft.com/office/powerpoint/2010/main" val="18276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14</a:t>
            </a:fld>
            <a:endParaRPr lang="ru-RU" altLang="ru-RU" smtClean="0"/>
          </a:p>
        </p:txBody>
      </p:sp>
    </p:spTree>
    <p:extLst>
      <p:ext uri="{BB962C8B-B14F-4D97-AF65-F5344CB8AC3E}">
        <p14:creationId xmlns:p14="http://schemas.microsoft.com/office/powerpoint/2010/main" val="2748217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15</a:t>
            </a:fld>
            <a:endParaRPr lang="ru-RU" altLang="ru-RU" smtClean="0"/>
          </a:p>
        </p:txBody>
      </p:sp>
    </p:spTree>
    <p:extLst>
      <p:ext uri="{BB962C8B-B14F-4D97-AF65-F5344CB8AC3E}">
        <p14:creationId xmlns:p14="http://schemas.microsoft.com/office/powerpoint/2010/main" val="3310007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16</a:t>
            </a:fld>
            <a:endParaRPr lang="ru-RU" altLang="ru-RU" smtClean="0"/>
          </a:p>
        </p:txBody>
      </p:sp>
    </p:spTree>
    <p:extLst>
      <p:ext uri="{BB962C8B-B14F-4D97-AF65-F5344CB8AC3E}">
        <p14:creationId xmlns:p14="http://schemas.microsoft.com/office/powerpoint/2010/main" val="140272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17</a:t>
            </a:fld>
            <a:endParaRPr lang="ru-RU" altLang="ru-RU" smtClean="0"/>
          </a:p>
        </p:txBody>
      </p:sp>
    </p:spTree>
    <p:extLst>
      <p:ext uri="{BB962C8B-B14F-4D97-AF65-F5344CB8AC3E}">
        <p14:creationId xmlns:p14="http://schemas.microsoft.com/office/powerpoint/2010/main" val="221342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18</a:t>
            </a:fld>
            <a:endParaRPr lang="ru-RU" altLang="ru-RU" smtClean="0"/>
          </a:p>
        </p:txBody>
      </p:sp>
    </p:spTree>
    <p:extLst>
      <p:ext uri="{BB962C8B-B14F-4D97-AF65-F5344CB8AC3E}">
        <p14:creationId xmlns:p14="http://schemas.microsoft.com/office/powerpoint/2010/main" val="73469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19</a:t>
            </a:fld>
            <a:endParaRPr lang="ru-RU" altLang="ru-RU" smtClean="0"/>
          </a:p>
        </p:txBody>
      </p:sp>
    </p:spTree>
    <p:extLst>
      <p:ext uri="{BB962C8B-B14F-4D97-AF65-F5344CB8AC3E}">
        <p14:creationId xmlns:p14="http://schemas.microsoft.com/office/powerpoint/2010/main" val="164690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a:t>
            </a:fld>
            <a:endParaRPr lang="ru-RU" altLang="ru-RU" smtClean="0"/>
          </a:p>
        </p:txBody>
      </p:sp>
    </p:spTree>
    <p:extLst>
      <p:ext uri="{BB962C8B-B14F-4D97-AF65-F5344CB8AC3E}">
        <p14:creationId xmlns:p14="http://schemas.microsoft.com/office/powerpoint/2010/main" val="1254857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20</a:t>
            </a:fld>
            <a:endParaRPr lang="ru-RU" altLang="ru-RU" smtClean="0"/>
          </a:p>
        </p:txBody>
      </p:sp>
    </p:spTree>
    <p:extLst>
      <p:ext uri="{BB962C8B-B14F-4D97-AF65-F5344CB8AC3E}">
        <p14:creationId xmlns:p14="http://schemas.microsoft.com/office/powerpoint/2010/main" val="365521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21</a:t>
            </a:fld>
            <a:endParaRPr lang="ru-RU" altLang="ru-RU" smtClean="0"/>
          </a:p>
        </p:txBody>
      </p:sp>
    </p:spTree>
    <p:extLst>
      <p:ext uri="{BB962C8B-B14F-4D97-AF65-F5344CB8AC3E}">
        <p14:creationId xmlns:p14="http://schemas.microsoft.com/office/powerpoint/2010/main" val="1174125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22</a:t>
            </a:fld>
            <a:endParaRPr lang="ru-RU" altLang="ru-RU" smtClean="0"/>
          </a:p>
        </p:txBody>
      </p:sp>
    </p:spTree>
    <p:extLst>
      <p:ext uri="{BB962C8B-B14F-4D97-AF65-F5344CB8AC3E}">
        <p14:creationId xmlns:p14="http://schemas.microsoft.com/office/powerpoint/2010/main" val="2342977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23</a:t>
            </a:fld>
            <a:endParaRPr lang="ru-RU" altLang="ru-RU" smtClean="0"/>
          </a:p>
        </p:txBody>
      </p:sp>
    </p:spTree>
    <p:extLst>
      <p:ext uri="{BB962C8B-B14F-4D97-AF65-F5344CB8AC3E}">
        <p14:creationId xmlns:p14="http://schemas.microsoft.com/office/powerpoint/2010/main" val="779377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24</a:t>
            </a:fld>
            <a:endParaRPr lang="ru-RU" altLang="ru-RU" smtClean="0"/>
          </a:p>
        </p:txBody>
      </p:sp>
    </p:spTree>
    <p:extLst>
      <p:ext uri="{BB962C8B-B14F-4D97-AF65-F5344CB8AC3E}">
        <p14:creationId xmlns:p14="http://schemas.microsoft.com/office/powerpoint/2010/main" val="3710164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25</a:t>
            </a:fld>
            <a:endParaRPr lang="ru-RU" altLang="ru-RU" smtClean="0"/>
          </a:p>
        </p:txBody>
      </p:sp>
    </p:spTree>
    <p:extLst>
      <p:ext uri="{BB962C8B-B14F-4D97-AF65-F5344CB8AC3E}">
        <p14:creationId xmlns:p14="http://schemas.microsoft.com/office/powerpoint/2010/main" val="3167317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26</a:t>
            </a:fld>
            <a:endParaRPr lang="ru-RU" altLang="ru-RU" smtClean="0"/>
          </a:p>
        </p:txBody>
      </p:sp>
    </p:spTree>
    <p:extLst>
      <p:ext uri="{BB962C8B-B14F-4D97-AF65-F5344CB8AC3E}">
        <p14:creationId xmlns:p14="http://schemas.microsoft.com/office/powerpoint/2010/main" val="682411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27</a:t>
            </a:fld>
            <a:endParaRPr lang="ru-RU" altLang="ru-RU" smtClean="0"/>
          </a:p>
        </p:txBody>
      </p:sp>
    </p:spTree>
    <p:extLst>
      <p:ext uri="{BB962C8B-B14F-4D97-AF65-F5344CB8AC3E}">
        <p14:creationId xmlns:p14="http://schemas.microsoft.com/office/powerpoint/2010/main" val="1417793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28</a:t>
            </a:fld>
            <a:endParaRPr lang="ru-RU" altLang="ru-RU" smtClean="0"/>
          </a:p>
        </p:txBody>
      </p:sp>
    </p:spTree>
    <p:extLst>
      <p:ext uri="{BB962C8B-B14F-4D97-AF65-F5344CB8AC3E}">
        <p14:creationId xmlns:p14="http://schemas.microsoft.com/office/powerpoint/2010/main" val="1308293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29</a:t>
            </a:fld>
            <a:endParaRPr lang="ru-RU" altLang="ru-RU" smtClean="0"/>
          </a:p>
        </p:txBody>
      </p:sp>
    </p:spTree>
    <p:extLst>
      <p:ext uri="{BB962C8B-B14F-4D97-AF65-F5344CB8AC3E}">
        <p14:creationId xmlns:p14="http://schemas.microsoft.com/office/powerpoint/2010/main" val="171124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a:t>
            </a:fld>
            <a:endParaRPr lang="ru-RU" altLang="ru-RU" smtClean="0"/>
          </a:p>
        </p:txBody>
      </p:sp>
    </p:spTree>
    <p:extLst>
      <p:ext uri="{BB962C8B-B14F-4D97-AF65-F5344CB8AC3E}">
        <p14:creationId xmlns:p14="http://schemas.microsoft.com/office/powerpoint/2010/main" val="3668814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30</a:t>
            </a:fld>
            <a:endParaRPr lang="ru-RU" altLang="ru-RU" smtClean="0"/>
          </a:p>
        </p:txBody>
      </p:sp>
    </p:spTree>
    <p:extLst>
      <p:ext uri="{BB962C8B-B14F-4D97-AF65-F5344CB8AC3E}">
        <p14:creationId xmlns:p14="http://schemas.microsoft.com/office/powerpoint/2010/main" val="2586681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31</a:t>
            </a:fld>
            <a:endParaRPr lang="ru-RU" altLang="ru-RU" smtClean="0"/>
          </a:p>
        </p:txBody>
      </p:sp>
    </p:spTree>
    <p:extLst>
      <p:ext uri="{BB962C8B-B14F-4D97-AF65-F5344CB8AC3E}">
        <p14:creationId xmlns:p14="http://schemas.microsoft.com/office/powerpoint/2010/main" val="853935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32</a:t>
            </a:fld>
            <a:endParaRPr lang="ru-RU" altLang="ru-RU" smtClean="0"/>
          </a:p>
        </p:txBody>
      </p:sp>
    </p:spTree>
    <p:extLst>
      <p:ext uri="{BB962C8B-B14F-4D97-AF65-F5344CB8AC3E}">
        <p14:creationId xmlns:p14="http://schemas.microsoft.com/office/powerpoint/2010/main" val="699143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33</a:t>
            </a:fld>
            <a:endParaRPr lang="ru-RU" altLang="ru-RU" smtClean="0"/>
          </a:p>
        </p:txBody>
      </p:sp>
    </p:spTree>
    <p:extLst>
      <p:ext uri="{BB962C8B-B14F-4D97-AF65-F5344CB8AC3E}">
        <p14:creationId xmlns:p14="http://schemas.microsoft.com/office/powerpoint/2010/main" val="411675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34</a:t>
            </a:fld>
            <a:endParaRPr lang="ru-RU" altLang="ru-RU" smtClean="0"/>
          </a:p>
        </p:txBody>
      </p:sp>
    </p:spTree>
    <p:extLst>
      <p:ext uri="{BB962C8B-B14F-4D97-AF65-F5344CB8AC3E}">
        <p14:creationId xmlns:p14="http://schemas.microsoft.com/office/powerpoint/2010/main" val="537101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35</a:t>
            </a:fld>
            <a:endParaRPr lang="ru-RU" altLang="ru-RU" smtClean="0"/>
          </a:p>
        </p:txBody>
      </p:sp>
    </p:spTree>
    <p:extLst>
      <p:ext uri="{BB962C8B-B14F-4D97-AF65-F5344CB8AC3E}">
        <p14:creationId xmlns:p14="http://schemas.microsoft.com/office/powerpoint/2010/main" val="2582805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36</a:t>
            </a:fld>
            <a:endParaRPr lang="ru-RU" altLang="ru-RU" smtClean="0"/>
          </a:p>
        </p:txBody>
      </p:sp>
    </p:spTree>
    <p:extLst>
      <p:ext uri="{BB962C8B-B14F-4D97-AF65-F5344CB8AC3E}">
        <p14:creationId xmlns:p14="http://schemas.microsoft.com/office/powerpoint/2010/main" val="892756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37</a:t>
            </a:fld>
            <a:endParaRPr lang="ru-RU" altLang="ru-RU" smtClean="0"/>
          </a:p>
        </p:txBody>
      </p:sp>
    </p:spTree>
    <p:extLst>
      <p:ext uri="{BB962C8B-B14F-4D97-AF65-F5344CB8AC3E}">
        <p14:creationId xmlns:p14="http://schemas.microsoft.com/office/powerpoint/2010/main" val="4157807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38</a:t>
            </a:fld>
            <a:endParaRPr lang="ru-RU" altLang="ru-RU" smtClean="0"/>
          </a:p>
        </p:txBody>
      </p:sp>
    </p:spTree>
    <p:extLst>
      <p:ext uri="{BB962C8B-B14F-4D97-AF65-F5344CB8AC3E}">
        <p14:creationId xmlns:p14="http://schemas.microsoft.com/office/powerpoint/2010/main" val="1602762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39</a:t>
            </a:fld>
            <a:endParaRPr lang="ru-RU" altLang="ru-RU" smtClean="0"/>
          </a:p>
        </p:txBody>
      </p:sp>
    </p:spTree>
    <p:extLst>
      <p:ext uri="{BB962C8B-B14F-4D97-AF65-F5344CB8AC3E}">
        <p14:creationId xmlns:p14="http://schemas.microsoft.com/office/powerpoint/2010/main" val="111936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a:t>
            </a:fld>
            <a:endParaRPr lang="ru-RU" altLang="ru-RU" smtClean="0"/>
          </a:p>
        </p:txBody>
      </p:sp>
    </p:spTree>
    <p:extLst>
      <p:ext uri="{BB962C8B-B14F-4D97-AF65-F5344CB8AC3E}">
        <p14:creationId xmlns:p14="http://schemas.microsoft.com/office/powerpoint/2010/main" val="741960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40</a:t>
            </a:fld>
            <a:endParaRPr lang="ru-RU" altLang="ru-RU" smtClean="0"/>
          </a:p>
        </p:txBody>
      </p:sp>
    </p:spTree>
    <p:extLst>
      <p:ext uri="{BB962C8B-B14F-4D97-AF65-F5344CB8AC3E}">
        <p14:creationId xmlns:p14="http://schemas.microsoft.com/office/powerpoint/2010/main" val="3924532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41</a:t>
            </a:fld>
            <a:endParaRPr lang="ru-RU" altLang="ru-RU" smtClean="0"/>
          </a:p>
        </p:txBody>
      </p:sp>
    </p:spTree>
    <p:extLst>
      <p:ext uri="{BB962C8B-B14F-4D97-AF65-F5344CB8AC3E}">
        <p14:creationId xmlns:p14="http://schemas.microsoft.com/office/powerpoint/2010/main" val="2908333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42</a:t>
            </a:fld>
            <a:endParaRPr lang="ru-RU" altLang="ru-RU" smtClean="0"/>
          </a:p>
        </p:txBody>
      </p:sp>
    </p:spTree>
    <p:extLst>
      <p:ext uri="{BB962C8B-B14F-4D97-AF65-F5344CB8AC3E}">
        <p14:creationId xmlns:p14="http://schemas.microsoft.com/office/powerpoint/2010/main" val="2966937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43</a:t>
            </a:fld>
            <a:endParaRPr lang="ru-RU" altLang="ru-RU" smtClean="0"/>
          </a:p>
        </p:txBody>
      </p:sp>
    </p:spTree>
    <p:extLst>
      <p:ext uri="{BB962C8B-B14F-4D97-AF65-F5344CB8AC3E}">
        <p14:creationId xmlns:p14="http://schemas.microsoft.com/office/powerpoint/2010/main" val="763941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44</a:t>
            </a:fld>
            <a:endParaRPr lang="ru-RU" altLang="ru-RU" smtClean="0"/>
          </a:p>
        </p:txBody>
      </p:sp>
    </p:spTree>
    <p:extLst>
      <p:ext uri="{BB962C8B-B14F-4D97-AF65-F5344CB8AC3E}">
        <p14:creationId xmlns:p14="http://schemas.microsoft.com/office/powerpoint/2010/main" val="499776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45</a:t>
            </a:fld>
            <a:endParaRPr lang="ru-RU" altLang="ru-RU" smtClean="0"/>
          </a:p>
        </p:txBody>
      </p:sp>
    </p:spTree>
    <p:extLst>
      <p:ext uri="{BB962C8B-B14F-4D97-AF65-F5344CB8AC3E}">
        <p14:creationId xmlns:p14="http://schemas.microsoft.com/office/powerpoint/2010/main" val="3866923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46</a:t>
            </a:fld>
            <a:endParaRPr lang="ru-RU" altLang="ru-RU" smtClean="0"/>
          </a:p>
        </p:txBody>
      </p:sp>
    </p:spTree>
    <p:extLst>
      <p:ext uri="{BB962C8B-B14F-4D97-AF65-F5344CB8AC3E}">
        <p14:creationId xmlns:p14="http://schemas.microsoft.com/office/powerpoint/2010/main" val="913760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47</a:t>
            </a:fld>
            <a:endParaRPr lang="ru-RU" altLang="ru-RU" smtClean="0"/>
          </a:p>
        </p:txBody>
      </p:sp>
    </p:spTree>
    <p:extLst>
      <p:ext uri="{BB962C8B-B14F-4D97-AF65-F5344CB8AC3E}">
        <p14:creationId xmlns:p14="http://schemas.microsoft.com/office/powerpoint/2010/main" val="2078736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48</a:t>
            </a:fld>
            <a:endParaRPr lang="ru-RU" altLang="ru-RU" smtClean="0"/>
          </a:p>
        </p:txBody>
      </p:sp>
    </p:spTree>
    <p:extLst>
      <p:ext uri="{BB962C8B-B14F-4D97-AF65-F5344CB8AC3E}">
        <p14:creationId xmlns:p14="http://schemas.microsoft.com/office/powerpoint/2010/main" val="643166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49</a:t>
            </a:fld>
            <a:endParaRPr lang="ru-RU" altLang="ru-RU" smtClean="0"/>
          </a:p>
        </p:txBody>
      </p:sp>
    </p:spTree>
    <p:extLst>
      <p:ext uri="{BB962C8B-B14F-4D97-AF65-F5344CB8AC3E}">
        <p14:creationId xmlns:p14="http://schemas.microsoft.com/office/powerpoint/2010/main" val="367878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5</a:t>
            </a:fld>
            <a:endParaRPr lang="ru-RU" altLang="ru-RU" smtClean="0"/>
          </a:p>
        </p:txBody>
      </p:sp>
    </p:spTree>
    <p:extLst>
      <p:ext uri="{BB962C8B-B14F-4D97-AF65-F5344CB8AC3E}">
        <p14:creationId xmlns:p14="http://schemas.microsoft.com/office/powerpoint/2010/main" val="3841808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50</a:t>
            </a:fld>
            <a:endParaRPr lang="ru-RU" altLang="ru-RU" smtClean="0"/>
          </a:p>
        </p:txBody>
      </p:sp>
    </p:spTree>
    <p:extLst>
      <p:ext uri="{BB962C8B-B14F-4D97-AF65-F5344CB8AC3E}">
        <p14:creationId xmlns:p14="http://schemas.microsoft.com/office/powerpoint/2010/main" val="136395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51</a:t>
            </a:fld>
            <a:endParaRPr lang="ru-RU" altLang="ru-RU" smtClean="0"/>
          </a:p>
        </p:txBody>
      </p:sp>
    </p:spTree>
    <p:extLst>
      <p:ext uri="{BB962C8B-B14F-4D97-AF65-F5344CB8AC3E}">
        <p14:creationId xmlns:p14="http://schemas.microsoft.com/office/powerpoint/2010/main" val="424258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6</a:t>
            </a:fld>
            <a:endParaRPr lang="ru-RU" altLang="ru-RU" smtClean="0"/>
          </a:p>
        </p:txBody>
      </p:sp>
    </p:spTree>
    <p:extLst>
      <p:ext uri="{BB962C8B-B14F-4D97-AF65-F5344CB8AC3E}">
        <p14:creationId xmlns:p14="http://schemas.microsoft.com/office/powerpoint/2010/main" val="229861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7</a:t>
            </a:fld>
            <a:endParaRPr lang="ru-RU" altLang="ru-RU" smtClean="0"/>
          </a:p>
        </p:txBody>
      </p:sp>
    </p:spTree>
    <p:extLst>
      <p:ext uri="{BB962C8B-B14F-4D97-AF65-F5344CB8AC3E}">
        <p14:creationId xmlns:p14="http://schemas.microsoft.com/office/powerpoint/2010/main" val="364691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8</a:t>
            </a:fld>
            <a:endParaRPr lang="ru-RU" altLang="ru-RU" smtClean="0"/>
          </a:p>
        </p:txBody>
      </p:sp>
    </p:spTree>
    <p:extLst>
      <p:ext uri="{BB962C8B-B14F-4D97-AF65-F5344CB8AC3E}">
        <p14:creationId xmlns:p14="http://schemas.microsoft.com/office/powerpoint/2010/main" val="90615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altLang="ru-RU" smtClean="0"/>
          </a:p>
        </p:txBody>
      </p:sp>
      <p:sp>
        <p:nvSpPr>
          <p:cNvPr id="8196" name="Номер слайда 3"/>
          <p:cNvSpPr>
            <a:spLocks noGrp="1"/>
          </p:cNvSpPr>
          <p:nvPr>
            <p:ph type="sldNum" sz="quarter" idx="5"/>
          </p:nvPr>
        </p:nvSpPr>
        <p:spPr>
          <a:noFill/>
        </p:spPr>
        <p:txBody>
          <a:bodyPr/>
          <a:lstStyle/>
          <a:p>
            <a:fld id="{42A8AF68-0B68-44C2-8E1C-5AC57CC48CB6}" type="slidenum">
              <a:rPr lang="ru-RU" altLang="ru-RU" smtClean="0"/>
              <a:pPr/>
              <a:t>9</a:t>
            </a:fld>
            <a:endParaRPr lang="ru-RU" altLang="ru-RU" smtClean="0"/>
          </a:p>
        </p:txBody>
      </p:sp>
    </p:spTree>
    <p:extLst>
      <p:ext uri="{BB962C8B-B14F-4D97-AF65-F5344CB8AC3E}">
        <p14:creationId xmlns:p14="http://schemas.microsoft.com/office/powerpoint/2010/main" val="145996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8663" y="2236788"/>
            <a:ext cx="8264525" cy="15430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58913" y="4079875"/>
            <a:ext cx="6804025" cy="1841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73D89AF-61D1-4EF3-9D73-3ACD9E355227}"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1E1FF8-1420-478D-BC5D-75486494DCB7}"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48500" y="288925"/>
            <a:ext cx="2187575" cy="61436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85775" y="288925"/>
            <a:ext cx="6410325" cy="61436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468FCC4-F49C-48D0-A168-D0855C7E186B}"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85775" y="288925"/>
            <a:ext cx="8750300" cy="614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3895D57-4C5A-447D-B253-C8338D68FE8E}"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28B201-1FF7-4F73-8B73-35C14C5E16E0}"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350" y="4627563"/>
            <a:ext cx="8262938" cy="143033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68350" y="3052763"/>
            <a:ext cx="8262938"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766BE3A-8758-4039-AC9F-0D9F2E89F7B7}"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85775" y="1679575"/>
            <a:ext cx="4298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37125" y="1679575"/>
            <a:ext cx="4298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EF1737-367D-40A3-804A-D462A7FB77C4}"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85775" y="1611313"/>
            <a:ext cx="4295775"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85775" y="2284413"/>
            <a:ext cx="4295775"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938713" y="1611313"/>
            <a:ext cx="4297362"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938713" y="2284413"/>
            <a:ext cx="4297362"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8972BEE-8D5E-4E2A-B2A5-0EA714B223B2}"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6C6126A-4C77-41A7-BC20-E75B357F65CC}"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50C1F8F-4128-4CBD-9510-EF91F23999B4}"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 y="287338"/>
            <a:ext cx="3198813" cy="12192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00475" y="287338"/>
            <a:ext cx="5435600"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85775" y="1506538"/>
            <a:ext cx="3198813"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B083452-D52A-4290-98EC-46907A27A27E}"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5040313"/>
            <a:ext cx="5834063" cy="59531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05000" y="642938"/>
            <a:ext cx="5834063"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05000" y="5635625"/>
            <a:ext cx="5834063"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F8F9BC1-839A-4CF4-96E3-C37348759746}"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00"/>
            </a:gs>
            <a:gs pos="100000">
              <a:srgbClr val="FFFFFF"/>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5775" y="288925"/>
            <a:ext cx="8750300" cy="1200150"/>
          </a:xfrm>
          <a:prstGeom prst="rect">
            <a:avLst/>
          </a:prstGeom>
          <a:noFill/>
          <a:ln w="9525">
            <a:noFill/>
            <a:miter lim="800000"/>
            <a:headEnd/>
            <a:tailEnd/>
          </a:ln>
        </p:spPr>
        <p:txBody>
          <a:bodyPr vert="horz" wrap="square" lIns="100995" tIns="50499" rIns="100995" bIns="50499"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85775" y="1679575"/>
            <a:ext cx="8750300" cy="4752975"/>
          </a:xfrm>
          <a:prstGeom prst="rect">
            <a:avLst/>
          </a:prstGeom>
          <a:noFill/>
          <a:ln w="9525">
            <a:noFill/>
            <a:miter lim="800000"/>
            <a:headEnd/>
            <a:tailEnd/>
          </a:ln>
        </p:spPr>
        <p:txBody>
          <a:bodyPr vert="horz" wrap="square" lIns="100995" tIns="50499" rIns="100995" bIns="5049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85775" y="6557963"/>
            <a:ext cx="2268538" cy="500062"/>
          </a:xfrm>
          <a:prstGeom prst="rect">
            <a:avLst/>
          </a:prstGeom>
          <a:noFill/>
          <a:ln w="9525">
            <a:noFill/>
            <a:miter lim="800000"/>
            <a:headEnd/>
            <a:tailEnd/>
          </a:ln>
        </p:spPr>
        <p:txBody>
          <a:bodyPr vert="horz" wrap="square" lIns="100995" tIns="50499" rIns="100995" bIns="50499" numCol="1" anchor="t" anchorCtr="0" compatLnSpc="1">
            <a:prstTxWarp prst="textNoShape">
              <a:avLst/>
            </a:prstTxWarp>
          </a:bodyPr>
          <a:lstStyle>
            <a:lvl1pPr algn="l" eaLnBrk="1" hangingPunct="1">
              <a:buClrTx/>
              <a:buSzTx/>
              <a:buFontTx/>
              <a:buNone/>
              <a:defRPr sz="1600">
                <a:latin typeface="Arial" charset="0"/>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321050" y="6557963"/>
            <a:ext cx="3079750" cy="500062"/>
          </a:xfrm>
          <a:prstGeom prst="rect">
            <a:avLst/>
          </a:prstGeom>
          <a:noFill/>
          <a:ln w="9525">
            <a:noFill/>
            <a:miter lim="800000"/>
            <a:headEnd/>
            <a:tailEnd/>
          </a:ln>
        </p:spPr>
        <p:txBody>
          <a:bodyPr vert="horz" wrap="square" lIns="100995" tIns="50499" rIns="100995" bIns="50499" numCol="1" anchor="t" anchorCtr="0" compatLnSpc="1">
            <a:prstTxWarp prst="textNoShape">
              <a:avLst/>
            </a:prstTxWarp>
          </a:bodyPr>
          <a:lstStyle>
            <a:lvl1pPr algn="ctr" eaLnBrk="1" hangingPunct="1">
              <a:buClrTx/>
              <a:buSzTx/>
              <a:buFontTx/>
              <a:buNone/>
              <a:defRPr sz="1600">
                <a:latin typeface="Arial" charset="0"/>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967538" y="6557963"/>
            <a:ext cx="2268537" cy="500062"/>
          </a:xfrm>
          <a:prstGeom prst="rect">
            <a:avLst/>
          </a:prstGeom>
          <a:noFill/>
          <a:ln w="9525">
            <a:noFill/>
            <a:miter lim="800000"/>
            <a:headEnd/>
            <a:tailEnd/>
          </a:ln>
        </p:spPr>
        <p:txBody>
          <a:bodyPr vert="horz" wrap="square" lIns="100995" tIns="50499" rIns="100995" bIns="50499" numCol="1" anchor="t" anchorCtr="0" compatLnSpc="1">
            <a:prstTxWarp prst="textNoShape">
              <a:avLst/>
            </a:prstTxWarp>
          </a:bodyPr>
          <a:lstStyle>
            <a:lvl1pPr algn="r" eaLnBrk="1" hangingPunct="1">
              <a:defRPr sz="1600"/>
            </a:lvl1pPr>
          </a:lstStyle>
          <a:p>
            <a:pPr>
              <a:defRPr/>
            </a:pPr>
            <a:fld id="{2B49B2F1-1E22-440E-ABA8-6C0D8A3344D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defTabSz="1012825" rtl="0" eaLnBrk="0" fontAlgn="base" hangingPunct="0">
        <a:spcBef>
          <a:spcPct val="0"/>
        </a:spcBef>
        <a:spcAft>
          <a:spcPct val="0"/>
        </a:spcAft>
        <a:defRPr sz="4900">
          <a:solidFill>
            <a:schemeClr val="tx2"/>
          </a:solidFill>
          <a:latin typeface="+mj-lt"/>
          <a:ea typeface="+mj-ea"/>
          <a:cs typeface="+mj-cs"/>
        </a:defRPr>
      </a:lvl1pPr>
      <a:lvl2pPr algn="ctr" defTabSz="1012825" rtl="0" eaLnBrk="0" fontAlgn="base" hangingPunct="0">
        <a:spcBef>
          <a:spcPct val="0"/>
        </a:spcBef>
        <a:spcAft>
          <a:spcPct val="0"/>
        </a:spcAft>
        <a:defRPr sz="4900">
          <a:solidFill>
            <a:schemeClr val="tx2"/>
          </a:solidFill>
          <a:latin typeface="Arial" charset="0"/>
          <a:cs typeface="Arial" charset="0"/>
        </a:defRPr>
      </a:lvl2pPr>
      <a:lvl3pPr algn="ctr" defTabSz="1012825" rtl="0" eaLnBrk="0" fontAlgn="base" hangingPunct="0">
        <a:spcBef>
          <a:spcPct val="0"/>
        </a:spcBef>
        <a:spcAft>
          <a:spcPct val="0"/>
        </a:spcAft>
        <a:defRPr sz="4900">
          <a:solidFill>
            <a:schemeClr val="tx2"/>
          </a:solidFill>
          <a:latin typeface="Arial" charset="0"/>
          <a:cs typeface="Arial" charset="0"/>
        </a:defRPr>
      </a:lvl3pPr>
      <a:lvl4pPr algn="ctr" defTabSz="1012825" rtl="0" eaLnBrk="0" fontAlgn="base" hangingPunct="0">
        <a:spcBef>
          <a:spcPct val="0"/>
        </a:spcBef>
        <a:spcAft>
          <a:spcPct val="0"/>
        </a:spcAft>
        <a:defRPr sz="4900">
          <a:solidFill>
            <a:schemeClr val="tx2"/>
          </a:solidFill>
          <a:latin typeface="Arial" charset="0"/>
          <a:cs typeface="Arial" charset="0"/>
        </a:defRPr>
      </a:lvl4pPr>
      <a:lvl5pPr algn="ctr" defTabSz="1012825" rtl="0" eaLnBrk="0" fontAlgn="base" hangingPunct="0">
        <a:spcBef>
          <a:spcPct val="0"/>
        </a:spcBef>
        <a:spcAft>
          <a:spcPct val="0"/>
        </a:spcAft>
        <a:defRPr sz="4900">
          <a:solidFill>
            <a:schemeClr val="tx2"/>
          </a:solidFill>
          <a:latin typeface="Arial" charset="0"/>
          <a:cs typeface="Arial" charset="0"/>
        </a:defRPr>
      </a:lvl5pPr>
      <a:lvl6pPr marL="457200" algn="ctr" defTabSz="1012825" rtl="0" fontAlgn="base">
        <a:spcBef>
          <a:spcPct val="0"/>
        </a:spcBef>
        <a:spcAft>
          <a:spcPct val="0"/>
        </a:spcAft>
        <a:defRPr sz="4900">
          <a:solidFill>
            <a:schemeClr val="tx2"/>
          </a:solidFill>
          <a:latin typeface="Arial" charset="0"/>
          <a:cs typeface="Arial" charset="0"/>
        </a:defRPr>
      </a:lvl6pPr>
      <a:lvl7pPr marL="914400" algn="ctr" defTabSz="1012825" rtl="0" fontAlgn="base">
        <a:spcBef>
          <a:spcPct val="0"/>
        </a:spcBef>
        <a:spcAft>
          <a:spcPct val="0"/>
        </a:spcAft>
        <a:defRPr sz="4900">
          <a:solidFill>
            <a:schemeClr val="tx2"/>
          </a:solidFill>
          <a:latin typeface="Arial" charset="0"/>
          <a:cs typeface="Arial" charset="0"/>
        </a:defRPr>
      </a:lvl7pPr>
      <a:lvl8pPr marL="1371600" algn="ctr" defTabSz="1012825" rtl="0" fontAlgn="base">
        <a:spcBef>
          <a:spcPct val="0"/>
        </a:spcBef>
        <a:spcAft>
          <a:spcPct val="0"/>
        </a:spcAft>
        <a:defRPr sz="4900">
          <a:solidFill>
            <a:schemeClr val="tx2"/>
          </a:solidFill>
          <a:latin typeface="Arial" charset="0"/>
          <a:cs typeface="Arial" charset="0"/>
        </a:defRPr>
      </a:lvl8pPr>
      <a:lvl9pPr marL="1828800" algn="ctr" defTabSz="1012825" rtl="0" fontAlgn="base">
        <a:spcBef>
          <a:spcPct val="0"/>
        </a:spcBef>
        <a:spcAft>
          <a:spcPct val="0"/>
        </a:spcAft>
        <a:defRPr sz="4900">
          <a:solidFill>
            <a:schemeClr val="tx2"/>
          </a:solidFill>
          <a:latin typeface="Arial" charset="0"/>
          <a:cs typeface="Arial" charset="0"/>
        </a:defRPr>
      </a:lvl9pPr>
    </p:titleStyle>
    <p:bodyStyle>
      <a:lvl1pPr marL="379413" indent="-379413" algn="l" defTabSz="1012825" rtl="0" eaLnBrk="0" fontAlgn="base" hangingPunct="0">
        <a:spcBef>
          <a:spcPct val="20000"/>
        </a:spcBef>
        <a:spcAft>
          <a:spcPct val="0"/>
        </a:spcAft>
        <a:buChar char="•"/>
        <a:defRPr sz="3600">
          <a:solidFill>
            <a:schemeClr val="tx1"/>
          </a:solidFill>
          <a:latin typeface="+mn-lt"/>
          <a:ea typeface="+mn-ea"/>
          <a:cs typeface="+mn-cs"/>
        </a:defRPr>
      </a:lvl1pPr>
      <a:lvl2pPr marL="822325" indent="-315913" algn="l" defTabSz="1012825" rtl="0" eaLnBrk="0" fontAlgn="base" hangingPunct="0">
        <a:spcBef>
          <a:spcPct val="20000"/>
        </a:spcBef>
        <a:spcAft>
          <a:spcPct val="0"/>
        </a:spcAft>
        <a:buChar char="–"/>
        <a:defRPr sz="3100">
          <a:solidFill>
            <a:schemeClr val="tx1"/>
          </a:solidFill>
          <a:latin typeface="+mn-lt"/>
          <a:cs typeface="+mn-cs"/>
        </a:defRPr>
      </a:lvl2pPr>
      <a:lvl3pPr marL="1265238" indent="-252413" algn="l" defTabSz="1012825" rtl="0" eaLnBrk="0" fontAlgn="base" hangingPunct="0">
        <a:spcBef>
          <a:spcPct val="20000"/>
        </a:spcBef>
        <a:spcAft>
          <a:spcPct val="0"/>
        </a:spcAft>
        <a:buChar char="•"/>
        <a:defRPr sz="2600">
          <a:solidFill>
            <a:schemeClr val="tx1"/>
          </a:solidFill>
          <a:latin typeface="+mn-lt"/>
          <a:cs typeface="+mn-cs"/>
        </a:defRPr>
      </a:lvl3pPr>
      <a:lvl4pPr marL="1773238" indent="-254000" algn="l" defTabSz="1012825" rtl="0" eaLnBrk="0" fontAlgn="base" hangingPunct="0">
        <a:spcBef>
          <a:spcPct val="20000"/>
        </a:spcBef>
        <a:spcAft>
          <a:spcPct val="0"/>
        </a:spcAft>
        <a:buChar char="–"/>
        <a:defRPr sz="2200">
          <a:solidFill>
            <a:schemeClr val="tx1"/>
          </a:solidFill>
          <a:latin typeface="+mn-lt"/>
          <a:cs typeface="+mn-cs"/>
        </a:defRPr>
      </a:lvl4pPr>
      <a:lvl5pPr marL="2278063" indent="-254000" algn="l" defTabSz="1012825" rtl="0" eaLnBrk="0" fontAlgn="base" hangingPunct="0">
        <a:spcBef>
          <a:spcPct val="20000"/>
        </a:spcBef>
        <a:spcAft>
          <a:spcPct val="0"/>
        </a:spcAft>
        <a:buChar char="»"/>
        <a:defRPr sz="2200">
          <a:solidFill>
            <a:schemeClr val="tx1"/>
          </a:solidFill>
          <a:latin typeface="+mn-lt"/>
          <a:cs typeface="+mn-cs"/>
        </a:defRPr>
      </a:lvl5pPr>
      <a:lvl6pPr marL="2735263" indent="-254000" algn="l" defTabSz="1012825" rtl="0" fontAlgn="base">
        <a:spcBef>
          <a:spcPct val="20000"/>
        </a:spcBef>
        <a:spcAft>
          <a:spcPct val="0"/>
        </a:spcAft>
        <a:buChar char="»"/>
        <a:defRPr sz="2200">
          <a:solidFill>
            <a:schemeClr val="tx1"/>
          </a:solidFill>
          <a:latin typeface="+mn-lt"/>
          <a:cs typeface="+mn-cs"/>
        </a:defRPr>
      </a:lvl6pPr>
      <a:lvl7pPr marL="3192463" indent="-254000" algn="l" defTabSz="1012825" rtl="0" fontAlgn="base">
        <a:spcBef>
          <a:spcPct val="20000"/>
        </a:spcBef>
        <a:spcAft>
          <a:spcPct val="0"/>
        </a:spcAft>
        <a:buChar char="»"/>
        <a:defRPr sz="2200">
          <a:solidFill>
            <a:schemeClr val="tx1"/>
          </a:solidFill>
          <a:latin typeface="+mn-lt"/>
          <a:cs typeface="+mn-cs"/>
        </a:defRPr>
      </a:lvl7pPr>
      <a:lvl8pPr marL="3649663" indent="-254000" algn="l" defTabSz="1012825" rtl="0" fontAlgn="base">
        <a:spcBef>
          <a:spcPct val="20000"/>
        </a:spcBef>
        <a:spcAft>
          <a:spcPct val="0"/>
        </a:spcAft>
        <a:buChar char="»"/>
        <a:defRPr sz="2200">
          <a:solidFill>
            <a:schemeClr val="tx1"/>
          </a:solidFill>
          <a:latin typeface="+mn-lt"/>
          <a:cs typeface="+mn-cs"/>
        </a:defRPr>
      </a:lvl8pPr>
      <a:lvl9pPr marL="4106863" indent="-254000" algn="l" defTabSz="1012825" rtl="0" fontAlgn="base">
        <a:spcBef>
          <a:spcPct val="20000"/>
        </a:spcBef>
        <a:spcAft>
          <a:spcPct val="0"/>
        </a:spcAft>
        <a:buChar char="»"/>
        <a:defRPr sz="22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file:///C:\Documents%20and%20Settings\imyakishev\&#1052;&#1086;&#1080;%20&#1076;&#1086;&#1082;&#1091;&#1084;&#1077;&#1085;&#1090;&#1099;\&#1052;&#1071;&#1050;&#1048;&#1064;&#1045;&#1042;%20&#1053;&#1054;&#1042;&#1054;&#1045;\&#1056;%20&#1072;%20&#1079;%20&#1085;%20&#1086;%20&#1077;\WINDOWS\TEMP\PKG6384.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8"/>
            <a:ext cx="7572427"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ВОЕННАЯ АКАДЕМИЯ РАДИАЦИОННОЙ, ХИМИЧЕСКОЙ И БИОЛОГИЧЕСКОЙ ЗАЩИТЫ им. МАРШАЛА СОВЕТСКОГО СОЮЗА С.К. ТИМОШЕНКО (г. КОСТРОМА)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575305" y="1171558"/>
            <a:ext cx="3929090" cy="3643338"/>
          </a:xfrm>
          <a:solidFill>
            <a:schemeClr val="tx2">
              <a:lumMod val="65000"/>
              <a:lumOff val="35000"/>
            </a:schemeClr>
          </a:solidFill>
        </p:spPr>
        <p:txBody>
          <a:bodyPr/>
          <a:lstStyle/>
          <a:p>
            <a:r>
              <a:rPr lang="ru-RU" sz="2100" dirty="0" smtClean="0">
                <a:solidFill>
                  <a:schemeClr val="bg1"/>
                </a:solidFill>
                <a:latin typeface="Arial Black" pitchFamily="34" charset="0"/>
              </a:rPr>
              <a:t>ВА радиационной, химической и </a:t>
            </a:r>
            <a:r>
              <a:rPr lang="ru-RU" sz="2100" dirty="0" err="1" smtClean="0">
                <a:solidFill>
                  <a:schemeClr val="bg1"/>
                </a:solidFill>
                <a:latin typeface="Arial Black" pitchFamily="34" charset="0"/>
              </a:rPr>
              <a:t>биологичекой</a:t>
            </a:r>
            <a:r>
              <a:rPr lang="ru-RU" sz="2100" dirty="0" smtClean="0">
                <a:solidFill>
                  <a:schemeClr val="bg1"/>
                </a:solidFill>
                <a:latin typeface="Arial Black" pitchFamily="34" charset="0"/>
              </a:rPr>
              <a:t> защиты – готовит специалистов с высшим и средним профессиональным военно-специальным образованием в </a:t>
            </a:r>
            <a:r>
              <a:rPr lang="ru-RU" sz="2100" dirty="0" err="1" smtClean="0">
                <a:solidFill>
                  <a:schemeClr val="bg1"/>
                </a:solidFill>
                <a:latin typeface="Arial Black" pitchFamily="34" charset="0"/>
              </a:rPr>
              <a:t>инте-ресах</a:t>
            </a:r>
            <a:r>
              <a:rPr lang="ru-RU" sz="2100" dirty="0" smtClean="0">
                <a:solidFill>
                  <a:schemeClr val="bg1"/>
                </a:solidFill>
                <a:latin typeface="Arial Black" pitchFamily="34" charset="0"/>
              </a:rPr>
              <a:t> Министерства обороны РФ и иных федеральных органов</a:t>
            </a:r>
            <a:endParaRPr lang="ru-RU" sz="2000" dirty="0">
              <a:solidFill>
                <a:schemeClr val="bg1"/>
              </a:solidFill>
              <a:latin typeface="Arial Black" pitchFamily="34" charset="0"/>
            </a:endParaRPr>
          </a:p>
        </p:txBody>
      </p:sp>
      <p:sp>
        <p:nvSpPr>
          <p:cNvPr id="16" name="Прямоугольник 15"/>
          <p:cNvSpPr/>
          <p:nvPr/>
        </p:nvSpPr>
        <p:spPr>
          <a:xfrm>
            <a:off x="2430463" y="1861513"/>
            <a:ext cx="4860925" cy="400110"/>
          </a:xfrm>
          <a:prstGeom prst="rect">
            <a:avLst/>
          </a:prstGeom>
        </p:spPr>
        <p:txBody>
          <a:bodyPr>
            <a:spAutoFit/>
          </a:bodyPr>
          <a:lstStyle/>
          <a:p>
            <a:r>
              <a:rPr lang="ru-RU" i="1" dirty="0" smtClean="0"/>
              <a:t>.</a:t>
            </a:r>
            <a:endParaRPr lang="ru-RU" dirty="0"/>
          </a:p>
        </p:txBody>
      </p:sp>
      <p:sp>
        <p:nvSpPr>
          <p:cNvPr id="17410" name="Rectangle 2"/>
          <p:cNvSpPr>
            <a:spLocks noChangeArrowheads="1"/>
          </p:cNvSpPr>
          <p:nvPr/>
        </p:nvSpPr>
        <p:spPr bwMode="auto">
          <a:xfrm>
            <a:off x="717521" y="4738687"/>
            <a:ext cx="885831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b="1" dirty="0" smtClean="0">
                <a:latin typeface="Times New Roman" pitchFamily="18" charset="0"/>
                <a:cs typeface="Times New Roman" pitchFamily="18" charset="0"/>
              </a:rPr>
              <a:t>Военно-химическая академия РККА (</a:t>
            </a:r>
            <a:r>
              <a:rPr lang="ru-RU" sz="1400" b="1" dirty="0" err="1" smtClean="0">
                <a:latin typeface="Times New Roman" pitchFamily="18" charset="0"/>
                <a:cs typeface="Times New Roman" pitchFamily="18" charset="0"/>
              </a:rPr>
              <a:t>Рабоче-Крестьянской</a:t>
            </a:r>
            <a:r>
              <a:rPr lang="ru-RU" sz="1400" b="1" dirty="0" smtClean="0">
                <a:latin typeface="Times New Roman" pitchFamily="18" charset="0"/>
                <a:cs typeface="Times New Roman" pitchFamily="18" charset="0"/>
              </a:rPr>
              <a:t> Красной Армии) была создана в соответствии с постановлением Совета Труда и Обороны, приказом Реввоенсовета от 13 мая 1932 года № 39, на базе военно-химического отделения Военно-технической академии РККА и Второго химико-технологического института. Формирование академии завершилось к 1 октября 1932 года. За время своего существования ВА РХБЗ претерпела ряд преобразований, связанных с изменением сроков обучения и наименования.</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В 2006 году ВА РХБЗ была передислоцирована из г. Москва в г. Кострому.</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С 2013 г. стала именоваться «Военная академия радиационной, химической и биологической защиты имени Маршала Советского Союза С.К.Тимошенко».</a:t>
            </a:r>
            <a:r>
              <a:rPr lang="ru-RU" sz="1400" dirty="0" smtClean="0"/>
              <a:t> </a:t>
            </a:r>
            <a:r>
              <a:rPr lang="ru-RU" sz="1400" b="1" dirty="0" smtClean="0">
                <a:latin typeface="Times New Roman" pitchFamily="18" charset="0"/>
                <a:cs typeface="Times New Roman" pitchFamily="18" charset="0"/>
              </a:rPr>
              <a:t>Академия проводит большой объем научных исследований, являясь не только высшим военно-учебным заведением Вооруженных Сил Российской Федерации, но и крупным научным центром по проблемам технологии органических веществ, разработки, производства специальных материалов, средств биологической защиты войск и окружающей среды, и многим другим. </a:t>
            </a:r>
            <a:endParaRPr lang="ru-RU" sz="1400" b="1" dirty="0">
              <a:latin typeface="Times New Roman" pitchFamily="18" charset="0"/>
              <a:cs typeface="Times New Roman" pitchFamily="18" charset="0"/>
            </a:endParaRPr>
          </a:p>
        </p:txBody>
      </p:sp>
      <p:pic>
        <p:nvPicPr>
          <p:cNvPr id="15" name="Рисунок 14" descr="https://ens.mil.ru/files/morf/va_rhbz.jpg"/>
          <p:cNvPicPr/>
          <p:nvPr/>
        </p:nvPicPr>
        <p:blipFill>
          <a:blip r:embed="rId5">
            <a:extLst>
              <a:ext uri="{28A0092B-C50C-407E-A947-70E740481C1C}">
                <a14:useLocalDpi xmlns:a14="http://schemas.microsoft.com/office/drawing/2010/main" val="0"/>
              </a:ext>
            </a:extLst>
          </a:blip>
          <a:srcRect/>
          <a:stretch>
            <a:fillRect/>
          </a:stretch>
        </p:blipFill>
        <p:spPr bwMode="auto">
          <a:xfrm>
            <a:off x="860397" y="1171558"/>
            <a:ext cx="4714908" cy="3643338"/>
          </a:xfrm>
          <a:prstGeom prst="rect">
            <a:avLst/>
          </a:prstGeom>
          <a:noFill/>
          <a:ln>
            <a:noFill/>
          </a:ln>
        </p:spPr>
      </p:pic>
      <p:pic>
        <p:nvPicPr>
          <p:cNvPr id="17" name="Picture 2"/>
          <p:cNvPicPr>
            <a:picLocks noChangeAspect="1" noChangeArrowheads="1"/>
          </p:cNvPicPr>
          <p:nvPr/>
        </p:nvPicPr>
        <p:blipFill>
          <a:blip r:embed="rId6"/>
          <a:srcRect/>
          <a:stretch>
            <a:fillRect/>
          </a:stretch>
        </p:blipFill>
        <p:spPr bwMode="auto">
          <a:xfrm>
            <a:off x="8647139" y="99988"/>
            <a:ext cx="876300" cy="1028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89026" y="242864"/>
            <a:ext cx="73581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ВОЕННО-КОСМИЧЕСКАЯ</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АКАДЕМИЯ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им. А.Ф. МОЖАЙСКОГО (г. САНКТ-ПЕТЕРБУРГ)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Военно-космическая академия – крупнейший политехнический ВУЗ Министерства обороны Российской Федерации готовит специалистов с полной военно-специальной подготовкой</a:t>
            </a:r>
            <a:endParaRPr lang="ru-RU" sz="2000" dirty="0">
              <a:solidFill>
                <a:schemeClr val="bg1"/>
              </a:solidFill>
              <a:latin typeface="Arial Black" pitchFamily="34" charset="0"/>
            </a:endParaRPr>
          </a:p>
        </p:txBody>
      </p:sp>
      <p:sp>
        <p:nvSpPr>
          <p:cNvPr id="22" name="Прямоугольник 21"/>
          <p:cNvSpPr/>
          <p:nvPr/>
        </p:nvSpPr>
        <p:spPr>
          <a:xfrm>
            <a:off x="574645" y="4814896"/>
            <a:ext cx="9001188" cy="2031325"/>
          </a:xfrm>
          <a:prstGeom prst="rect">
            <a:avLst/>
          </a:prstGeom>
        </p:spPr>
        <p:txBody>
          <a:bodyPr wrap="square">
            <a:spAutoFit/>
          </a:bodyPr>
          <a:lstStyle/>
          <a:p>
            <a:pPr algn="just"/>
            <a:r>
              <a:rPr lang="ru-RU" sz="1400" b="1" dirty="0" smtClean="0">
                <a:latin typeface="Times New Roman" pitchFamily="18" charset="0"/>
                <a:cs typeface="Times New Roman" pitchFamily="18" charset="0"/>
              </a:rPr>
              <a:t>Военно-космическая академия имени А.Ф. Можайского – одно из старейших военно-учебных заведений страны, история которого берет начало с Инженерной школы, созданной Петром I в 1712 году. </a:t>
            </a:r>
          </a:p>
          <a:p>
            <a:pPr algn="just"/>
            <a:r>
              <a:rPr lang="ru-RU" sz="1400" b="1" dirty="0" smtClean="0">
                <a:latin typeface="Times New Roman" pitchFamily="18" charset="0"/>
                <a:cs typeface="Times New Roman" pitchFamily="18" charset="0"/>
              </a:rPr>
              <a:t>Военно-космическая академия, входящая в состав Воздушно-космических сил, – это </a:t>
            </a:r>
            <a:r>
              <a:rPr lang="ru-RU" sz="1400" b="1" dirty="0" err="1" smtClean="0">
                <a:latin typeface="Times New Roman" pitchFamily="18" charset="0"/>
                <a:cs typeface="Times New Roman" pitchFamily="18" charset="0"/>
              </a:rPr>
              <a:t>системообразующий</a:t>
            </a:r>
            <a:r>
              <a:rPr lang="ru-RU" sz="1400" b="1" dirty="0" smtClean="0">
                <a:latin typeface="Times New Roman" pitchFamily="18" charset="0"/>
                <a:cs typeface="Times New Roman" pitchFamily="18" charset="0"/>
              </a:rPr>
              <a:t> политехнический ВУЗ Министерства обороны Российской Федерации, ведущий учебный, научный и методический центр в области военно-космической деятельности, </a:t>
            </a:r>
            <a:r>
              <a:rPr lang="ru-RU" sz="1400" b="1" dirty="0" err="1" smtClean="0">
                <a:latin typeface="Times New Roman" pitchFamily="18" charset="0"/>
                <a:cs typeface="Times New Roman" pitchFamily="18" charset="0"/>
              </a:rPr>
              <a:t>инфотелекоммуникационных</a:t>
            </a:r>
            <a:r>
              <a:rPr lang="ru-RU" sz="1400" b="1" dirty="0" smtClean="0">
                <a:latin typeface="Times New Roman" pitchFamily="18" charset="0"/>
                <a:cs typeface="Times New Roman" pitchFamily="18" charset="0"/>
              </a:rPr>
              <a:t> технологий и технологий сбора и обработки специальной информации, осуществляет подготовку высококвалифицированных специалистов – офицеров с полной (высшее образование) и прапорщиков со средней (среднее профессиональное образование) военно-специальной подготовкой для Воздушно-космических сил, других видов Вооруженных Сил, родов войск и органов военного управления. </a:t>
            </a:r>
          </a:p>
        </p:txBody>
      </p:sp>
      <p:pic>
        <p:nvPicPr>
          <p:cNvPr id="15" name="Рисунок 14" descr="https://ens.mil.ru/files/morf/vka.jpg"/>
          <p:cNvPicPr/>
          <p:nvPr/>
        </p:nvPicPr>
        <p:blipFill>
          <a:blip r:embed="rId5">
            <a:extLst>
              <a:ext uri="{28A0092B-C50C-407E-A947-70E740481C1C}">
                <a14:useLocalDpi xmlns:a14="http://schemas.microsoft.com/office/drawing/2010/main" val="0"/>
              </a:ext>
            </a:extLst>
          </a:blip>
          <a:srcRect/>
          <a:stretch>
            <a:fillRect/>
          </a:stretch>
        </p:blipFill>
        <p:spPr bwMode="auto">
          <a:xfrm>
            <a:off x="788959" y="1171558"/>
            <a:ext cx="5072098" cy="3643338"/>
          </a:xfrm>
          <a:prstGeom prst="rect">
            <a:avLst/>
          </a:prstGeom>
          <a:noFill/>
          <a:ln>
            <a:noFill/>
          </a:ln>
        </p:spPr>
      </p:pic>
      <p:pic>
        <p:nvPicPr>
          <p:cNvPr id="14" name="Picture 2"/>
          <p:cNvPicPr>
            <a:picLocks noChangeAspect="1" noChangeArrowheads="1"/>
          </p:cNvPicPr>
          <p:nvPr/>
        </p:nvPicPr>
        <p:blipFill>
          <a:blip r:embed="rId6"/>
          <a:srcRect/>
          <a:stretch>
            <a:fillRect/>
          </a:stretch>
        </p:blipFill>
        <p:spPr bwMode="auto">
          <a:xfrm>
            <a:off x="8647139" y="171426"/>
            <a:ext cx="780455" cy="985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ВОЕННО-КОСМИЧЕСКАЯ АКАДЕМИЯ </a:t>
            </a:r>
          </a:p>
          <a:p>
            <a:pPr lvl="0" algn="ctr" eaLnBrk="1" hangingPunct="1"/>
            <a:r>
              <a:rPr lang="ru-RU" b="1" dirty="0" smtClean="0">
                <a:latin typeface="Times New Roman" pitchFamily="18" charset="0"/>
                <a:ea typeface="Times New Roman" pitchFamily="18" charset="0"/>
                <a:cs typeface="Times New Roman" pitchFamily="18" charset="0"/>
              </a:rPr>
              <a:t>им. А.Ф. МОЖАЙСКОГО (г. САНКТ-ПЕТЕРБУРГ)</a:t>
            </a:r>
            <a:endParaRPr lang="ru-RU" dirty="0" smtClean="0">
              <a:latin typeface="Times New Roman" pitchFamily="18" charset="0"/>
              <a:cs typeface="Times New Roman" pitchFamily="18" charset="0"/>
            </a:endParaRPr>
          </a:p>
        </p:txBody>
      </p:sp>
      <p:sp>
        <p:nvSpPr>
          <p:cNvPr id="27" name="Прямоугольник 26"/>
          <p:cNvSpPr/>
          <p:nvPr/>
        </p:nvSpPr>
        <p:spPr>
          <a:xfrm>
            <a:off x="788959" y="885807"/>
            <a:ext cx="8643998" cy="4185761"/>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«Военно-космическая академия имени А.Ф. Можайского» (далее – ВКА) осуществляет подготовку высококвалифицированных офицеров-специалистов с высшим образованием и средним профессиональным образованием для Воздушно-космических сил, других видов Вооруженных Сил, родов войск и органов военного управления.</a:t>
            </a:r>
          </a:p>
          <a:p>
            <a:pPr indent="542925" algn="just"/>
            <a:r>
              <a:rPr lang="ru-RU" sz="1400" b="1" dirty="0" smtClean="0">
                <a:latin typeface="Times New Roman" pitchFamily="18" charset="0"/>
                <a:cs typeface="Times New Roman" pitchFamily="18" charset="0"/>
              </a:rPr>
              <a:t>Сроки обучения в ВКА составляют по образовательным программам высшего образования – 5 лет, по образовательным программам среднего профессионального образования – 2 года 10 месяцев (по специальности 11.02.11 – 2 года 6 месяцев).</a:t>
            </a:r>
          </a:p>
          <a:p>
            <a:pPr indent="542925" algn="just"/>
            <a:r>
              <a:rPr lang="ru-RU" sz="1400" b="1" dirty="0" smtClean="0">
                <a:latin typeface="Times New Roman" pitchFamily="18" charset="0"/>
                <a:cs typeface="Times New Roman" pitchFamily="18" charset="0"/>
              </a:rPr>
              <a:t>Выпускникам ВКА с высшим образованием присваивается воинское звание «лейтенант», а со средним профессиональным образованием присваивается воинское звание «прапорщик» и выдается диплом государственного образца по специальности подготовки.</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поступающих на обучение, проводится по результатам ЕГЭ по математике (профильный уровень), физике и русскому языку, а по специальностям «метеорология специального назначения» и «военная картография» по математике (профильный уровень), географии и русскому языку. 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общеобразовательным предметам. Для поступления на обучение по программам со средней военно-специальной подготовкой учитываются оценки среднего балла аттестата. </a:t>
            </a:r>
          </a:p>
        </p:txBody>
      </p:sp>
      <p:graphicFrame>
        <p:nvGraphicFramePr>
          <p:cNvPr id="15" name="Таблица 14"/>
          <p:cNvGraphicFramePr>
            <a:graphicFrameLocks noGrp="1"/>
          </p:cNvGraphicFramePr>
          <p:nvPr/>
        </p:nvGraphicFramePr>
        <p:xfrm>
          <a:off x="788959" y="5029209"/>
          <a:ext cx="8786873" cy="2171688"/>
        </p:xfrm>
        <a:graphic>
          <a:graphicData uri="http://schemas.openxmlformats.org/drawingml/2006/table">
            <a:tbl>
              <a:tblPr firstRow="1" bandRow="1">
                <a:tableStyleId>{5C22544A-7EE6-4342-B048-85BDC9FD1C3A}</a:tableStyleId>
              </a:tblPr>
              <a:tblGrid>
                <a:gridCol w="959910"/>
                <a:gridCol w="6350176"/>
                <a:gridCol w="1476787"/>
              </a:tblGrid>
              <a:tr h="294729">
                <a:tc gridSpan="2">
                  <a:txBody>
                    <a:bodyPr/>
                    <a:lstStyle/>
                    <a:p>
                      <a:pPr algn="ctr"/>
                      <a:r>
                        <a:rPr lang="ru-RU" sz="1300" b="1" cap="none" spc="0" dirty="0" smtClean="0">
                          <a:ln>
                            <a:noFill/>
                          </a:ln>
                          <a:solidFill>
                            <a:schemeClr val="tx1"/>
                          </a:solidFill>
                          <a:effectLst/>
                          <a:latin typeface="Times New Roman" pitchFamily="18" charset="0"/>
                          <a:cs typeface="Times New Roman" pitchFamily="18" charset="0"/>
                        </a:rPr>
                        <a:t>Специальность</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rowSpan="2">
                  <a:txBody>
                    <a:bodyPr/>
                    <a:lstStyle/>
                    <a:p>
                      <a:pPr algn="ctr"/>
                      <a:r>
                        <a:rPr lang="ru-RU" sz="1300" b="1" cap="none" spc="0" dirty="0" smtClean="0">
                          <a:ln>
                            <a:noFill/>
                          </a:ln>
                          <a:solidFill>
                            <a:schemeClr val="tx1"/>
                          </a:solidFill>
                          <a:effectLst/>
                          <a:latin typeface="Times New Roman" pitchFamily="18" charset="0"/>
                          <a:cs typeface="Times New Roman" pitchFamily="18" charset="0"/>
                        </a:rPr>
                        <a:t>Квалификация</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729">
                <a:tc>
                  <a:txBody>
                    <a:bodyPr/>
                    <a:lstStyle/>
                    <a:p>
                      <a:pPr algn="ctr"/>
                      <a:r>
                        <a:rPr lang="ru-RU" sz="1300" b="1" cap="none" spc="0" dirty="0" smtClean="0">
                          <a:ln>
                            <a:noFill/>
                          </a:ln>
                          <a:solidFill>
                            <a:schemeClr val="tx1"/>
                          </a:solidFill>
                          <a:effectLst/>
                          <a:latin typeface="Times New Roman" pitchFamily="18" charset="0"/>
                          <a:cs typeface="Times New Roman" pitchFamily="18" charset="0"/>
                        </a:rPr>
                        <a:t>Код</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300" b="1" cap="none" spc="0" dirty="0" smtClean="0">
                          <a:ln>
                            <a:noFill/>
                          </a:ln>
                          <a:solidFill>
                            <a:schemeClr val="tx1"/>
                          </a:solidFill>
                          <a:effectLst/>
                          <a:latin typeface="Times New Roman" pitchFamily="18" charset="0"/>
                          <a:cs typeface="Times New Roman" pitchFamily="18" charset="0"/>
                        </a:rPr>
                        <a:t>Наименование</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r>
              <a:tr h="294729">
                <a:tc gridSpan="3">
                  <a:txBody>
                    <a:bodyPr/>
                    <a:lstStyle/>
                    <a:p>
                      <a:pPr algn="ctr"/>
                      <a:r>
                        <a:rPr lang="ru-RU" sz="1300" b="1" cap="none" spc="0" dirty="0" smtClean="0">
                          <a:ln>
                            <a:noFill/>
                          </a:ln>
                          <a:solidFill>
                            <a:schemeClr val="tx1"/>
                          </a:solidFill>
                          <a:effectLst/>
                          <a:latin typeface="Times New Roman" pitchFamily="18" charset="0"/>
                          <a:cs typeface="Times New Roman" pitchFamily="18" charset="0"/>
                        </a:rPr>
                        <a:t>Высшее образование</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94729">
                <a:tc gridSpan="3">
                  <a:txBody>
                    <a:bodyPr/>
                    <a:lstStyle/>
                    <a:p>
                      <a:r>
                        <a:rPr lang="ru-RU" sz="1300" b="1" cap="none" spc="0" dirty="0" smtClean="0">
                          <a:ln>
                            <a:noFill/>
                          </a:ln>
                          <a:solidFill>
                            <a:schemeClr val="tx1"/>
                          </a:solidFill>
                          <a:effectLst/>
                          <a:latin typeface="Times New Roman" pitchFamily="18" charset="0"/>
                          <a:cs typeface="Times New Roman" pitchFamily="18" charset="0"/>
                        </a:rPr>
                        <a:t>1 факультет (конструкции летательных аппаратов)</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96386">
                <a:tc>
                  <a:txBody>
                    <a:bodyPr/>
                    <a:lstStyle/>
                    <a:p>
                      <a:r>
                        <a:rPr lang="ru-RU" sz="1300" b="1" kern="1200" dirty="0" smtClean="0">
                          <a:solidFill>
                            <a:srgbClr val="FF0000"/>
                          </a:solidFill>
                          <a:latin typeface="Times New Roman" pitchFamily="18" charset="0"/>
                          <a:ea typeface="+mn-ea"/>
                          <a:cs typeface="Times New Roman" pitchFamily="18" charset="0"/>
                        </a:rPr>
                        <a:t>24.05.01</a:t>
                      </a:r>
                      <a:endParaRPr lang="ru-RU" sz="1300" b="1" cap="none" spc="0" dirty="0">
                        <a:ln>
                          <a:noFill/>
                        </a:ln>
                        <a:solidFill>
                          <a:srgbClr val="FF0000"/>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Проектирование, производство и эксплуатация ракет и ракетно-космических комплексов</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Инженер</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386">
                <a:tc>
                  <a:txBody>
                    <a:bodyPr/>
                    <a:lstStyle/>
                    <a:p>
                      <a:r>
                        <a:rPr lang="ru-RU" sz="1300" b="1" kern="1200" dirty="0" smtClean="0">
                          <a:solidFill>
                            <a:srgbClr val="FF0000"/>
                          </a:solidFill>
                          <a:latin typeface="Times New Roman" pitchFamily="18" charset="0"/>
                          <a:ea typeface="+mn-ea"/>
                          <a:cs typeface="Times New Roman" pitchFamily="18" charset="0"/>
                        </a:rPr>
                        <a:t>24.05.04</a:t>
                      </a:r>
                      <a:endParaRPr lang="ru-RU" sz="1300" b="1" cap="none" spc="0" dirty="0">
                        <a:ln>
                          <a:noFill/>
                        </a:ln>
                        <a:solidFill>
                          <a:srgbClr val="FF0000"/>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Навигационно-баллистическое обеспечение применения космической техники</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err="1" smtClean="0">
                          <a:solidFill>
                            <a:schemeClr val="dk1"/>
                          </a:solidFill>
                          <a:latin typeface="Times New Roman" pitchFamily="18" charset="0"/>
                          <a:ea typeface="+mn-ea"/>
                          <a:cs typeface="Times New Roman" pitchFamily="18" charset="0"/>
                        </a:rPr>
                        <a:t>Инженер-баллистик</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ВОЕННО-КОСМИЧЕСКАЯ АКАДЕМИЯ </a:t>
            </a:r>
          </a:p>
          <a:p>
            <a:pPr lvl="0" algn="ctr" eaLnBrk="1" hangingPunct="1"/>
            <a:r>
              <a:rPr lang="ru-RU" b="1" dirty="0" smtClean="0">
                <a:latin typeface="Times New Roman" pitchFamily="18" charset="0"/>
                <a:ea typeface="Times New Roman" pitchFamily="18" charset="0"/>
                <a:cs typeface="Times New Roman" pitchFamily="18" charset="0"/>
              </a:rPr>
              <a:t>им. А.Ф. МОЖАЙСКОГО (г. САНКТ-ПЕТЕРБУРГ)</a:t>
            </a:r>
            <a:endParaRPr lang="ru-RU" dirty="0" smtClean="0">
              <a:latin typeface="Times New Roman" pitchFamily="18" charset="0"/>
              <a:cs typeface="Times New Roman" pitchFamily="18" charset="0"/>
            </a:endParaRPr>
          </a:p>
        </p:txBody>
      </p:sp>
      <p:graphicFrame>
        <p:nvGraphicFramePr>
          <p:cNvPr id="15" name="Таблица 14"/>
          <p:cNvGraphicFramePr>
            <a:graphicFrameLocks noGrp="1"/>
          </p:cNvGraphicFramePr>
          <p:nvPr/>
        </p:nvGraphicFramePr>
        <p:xfrm>
          <a:off x="717521" y="1028682"/>
          <a:ext cx="8786873" cy="5643602"/>
        </p:xfrm>
        <a:graphic>
          <a:graphicData uri="http://schemas.openxmlformats.org/drawingml/2006/table">
            <a:tbl>
              <a:tblPr firstRow="1" bandRow="1">
                <a:tableStyleId>{5C22544A-7EE6-4342-B048-85BDC9FD1C3A}</a:tableStyleId>
              </a:tblPr>
              <a:tblGrid>
                <a:gridCol w="959910"/>
                <a:gridCol w="6350176"/>
                <a:gridCol w="1476787"/>
              </a:tblGrid>
              <a:tr h="285752">
                <a:tc gridSpan="3">
                  <a:txBody>
                    <a:bodyPr/>
                    <a:lstStyle/>
                    <a:p>
                      <a:r>
                        <a:rPr lang="ru-RU" sz="1300" b="1" kern="1200" dirty="0" smtClean="0">
                          <a:solidFill>
                            <a:schemeClr val="tx1"/>
                          </a:solidFill>
                          <a:latin typeface="Times New Roman" pitchFamily="18" charset="0"/>
                          <a:ea typeface="+mn-ea"/>
                          <a:cs typeface="Times New Roman" pitchFamily="18" charset="0"/>
                        </a:rPr>
                        <a:t>2 факультет (систем управления ракетно-космических комплексов и информационно-технического обеспечения)</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353382">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09.05.01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solidFill>
                            <a:schemeClr val="tx1"/>
                          </a:solidFill>
                          <a:latin typeface="Times New Roman"/>
                          <a:ea typeface="Times New Roman"/>
                          <a:cs typeface="Times New Roman"/>
                        </a:rPr>
                        <a:t>Применение и эксплуатация автоматизированных систем специального назначения</a:t>
                      </a:r>
                      <a:endParaRPr lang="ru-RU" sz="13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solidFill>
                            <a:schemeClr val="tx1"/>
                          </a:solidFill>
                          <a:latin typeface="Times New Roman"/>
                          <a:ea typeface="Times New Roman"/>
                          <a:cs typeface="Times New Roman"/>
                        </a:rPr>
                        <a:t>Инженер</a:t>
                      </a:r>
                      <a:endParaRPr lang="ru-RU" sz="13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14">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24.05.06</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solidFill>
                            <a:schemeClr val="tx1"/>
                          </a:solidFill>
                          <a:latin typeface="Times New Roman"/>
                          <a:ea typeface="Times New Roman"/>
                          <a:cs typeface="Times New Roman"/>
                        </a:rPr>
                        <a:t>Системы управления летательными аппаратами</a:t>
                      </a:r>
                      <a:endParaRPr lang="ru-RU" sz="13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solidFill>
                            <a:schemeClr val="tx1"/>
                          </a:solidFill>
                          <a:latin typeface="Times New Roman"/>
                          <a:ea typeface="Times New Roman"/>
                          <a:cs typeface="Times New Roman"/>
                        </a:rPr>
                        <a:t>Инженер</a:t>
                      </a:r>
                      <a:endParaRPr lang="ru-RU" sz="13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868">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27.05.01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solidFill>
                            <a:schemeClr val="tx1"/>
                          </a:solidFill>
                          <a:latin typeface="Times New Roman"/>
                          <a:ea typeface="Times New Roman"/>
                          <a:cs typeface="Times New Roman"/>
                        </a:rPr>
                        <a:t>Специальные организационно-технические системы</a:t>
                      </a:r>
                      <a:endParaRPr lang="ru-RU" sz="13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err="1">
                          <a:solidFill>
                            <a:schemeClr val="tx1"/>
                          </a:solidFill>
                          <a:latin typeface="Times New Roman"/>
                          <a:ea typeface="Times New Roman"/>
                          <a:cs typeface="Times New Roman"/>
                        </a:rPr>
                        <a:t>Инженер-системотехник</a:t>
                      </a:r>
                      <a:endParaRPr lang="ru-RU" sz="13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342">
                <a:tc gridSpan="3">
                  <a:txBody>
                    <a:bodyPr/>
                    <a:lstStyle/>
                    <a:p>
                      <a:pPr algn="l">
                        <a:lnSpc>
                          <a:spcPct val="107000"/>
                        </a:lnSpc>
                        <a:spcAft>
                          <a:spcPts val="0"/>
                        </a:spcAft>
                      </a:pPr>
                      <a:r>
                        <a:rPr lang="ru-RU" sz="1300" b="1" kern="1200" dirty="0" smtClean="0">
                          <a:solidFill>
                            <a:schemeClr val="dk1"/>
                          </a:solidFill>
                          <a:latin typeface="Times New Roman" pitchFamily="18" charset="0"/>
                          <a:ea typeface="+mn-ea"/>
                          <a:cs typeface="Times New Roman" pitchFamily="18" charset="0"/>
                        </a:rPr>
                        <a:t>3 факультет (радиоэлектронных систем космических комплексов)</a:t>
                      </a:r>
                      <a:endParaRPr lang="ru-RU" sz="1300" b="1" dirty="0">
                        <a:solidFill>
                          <a:schemeClr val="tx1"/>
                        </a:solidFill>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4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4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1869">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11.05.01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Радиоэлектронные системы и комплексы</a:t>
                      </a:r>
                      <a:endParaRPr lang="ru-RU" sz="1300" dirty="0">
                        <a:latin typeface="Calibri"/>
                        <a:ea typeface="Calibri"/>
                        <a:cs typeface="Times New Roman"/>
                      </a:endParaRPr>
                    </a:p>
                  </a:txBody>
                  <a:tcPr marL="66675" marR="666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8508">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11.05.02</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Специальные радиотехнические системы</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 </a:t>
                      </a:r>
                      <a:r>
                        <a:rPr lang="ru-RU" sz="1300" dirty="0" smtClean="0">
                          <a:latin typeface="Times New Roman"/>
                          <a:ea typeface="Times New Roman"/>
                          <a:cs typeface="Times New Roman"/>
                        </a:rPr>
                        <a:t>СРС</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3709">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11.05.04</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err="1">
                          <a:latin typeface="Times New Roman"/>
                          <a:ea typeface="Times New Roman"/>
                          <a:cs typeface="Times New Roman"/>
                        </a:rPr>
                        <a:t>Инфокоммуникационные</a:t>
                      </a:r>
                      <a:r>
                        <a:rPr lang="ru-RU" sz="1300" dirty="0">
                          <a:latin typeface="Times New Roman"/>
                          <a:ea typeface="Times New Roman"/>
                          <a:cs typeface="Times New Roman"/>
                        </a:rPr>
                        <a:t> технологии и системы специальной связи</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779">
                <a:tc gridSpan="3">
                  <a:txBody>
                    <a:bodyPr/>
                    <a:lstStyle/>
                    <a:p>
                      <a:pPr algn="l">
                        <a:lnSpc>
                          <a:spcPct val="107000"/>
                        </a:lnSpc>
                        <a:spcAft>
                          <a:spcPts val="0"/>
                        </a:spcAft>
                      </a:pPr>
                      <a:r>
                        <a:rPr lang="ru-RU" sz="1300" b="1" kern="1200" dirty="0" smtClean="0">
                          <a:solidFill>
                            <a:schemeClr val="dk1"/>
                          </a:solidFill>
                          <a:latin typeface="Times New Roman" pitchFamily="18" charset="0"/>
                          <a:ea typeface="+mn-ea"/>
                          <a:cs typeface="Times New Roman" pitchFamily="18" charset="0"/>
                        </a:rPr>
                        <a:t>4 факультет (инженерного и электромеханического обеспечения)</a:t>
                      </a:r>
                      <a:endParaRPr lang="ru-RU" sz="1300" b="1" dirty="0">
                        <a:solidFill>
                          <a:schemeClr val="tx1"/>
                        </a:solidFill>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267">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13.05.01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Тепло- и </a:t>
                      </a:r>
                      <a:r>
                        <a:rPr lang="ru-RU" sz="1300" dirty="0" err="1">
                          <a:latin typeface="Times New Roman"/>
                          <a:ea typeface="Times New Roman"/>
                          <a:cs typeface="Times New Roman"/>
                        </a:rPr>
                        <a:t>электрообеспечение</a:t>
                      </a:r>
                      <a:r>
                        <a:rPr lang="ru-RU" sz="1300" dirty="0">
                          <a:latin typeface="Times New Roman"/>
                          <a:ea typeface="Times New Roman"/>
                          <a:cs typeface="Times New Roman"/>
                        </a:rPr>
                        <a:t> специальных технических систем и объектов</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259">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16.05.01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Специальные системы жизнеобеспечения</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 по </a:t>
                      </a:r>
                      <a:r>
                        <a:rPr lang="ru-RU" sz="1300" dirty="0" err="1" smtClean="0">
                          <a:latin typeface="Times New Roman"/>
                          <a:ea typeface="Times New Roman"/>
                          <a:cs typeface="Times New Roman"/>
                        </a:rPr>
                        <a:t>эксплуат</a:t>
                      </a:r>
                      <a:r>
                        <a:rPr lang="ru-RU" sz="1300" dirty="0" smtClean="0">
                          <a:latin typeface="Times New Roman"/>
                          <a:ea typeface="Times New Roman"/>
                          <a:cs typeface="Times New Roman"/>
                        </a:rPr>
                        <a:t>. ССЖ</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288">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24.05.01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Проектирование, производство и эксплуатация ракет и ракетно-космических комплексов</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7317">
                <a:tc gridSpan="3">
                  <a:txBody>
                    <a:bodyPr/>
                    <a:lstStyle/>
                    <a:p>
                      <a:pPr algn="l">
                        <a:lnSpc>
                          <a:spcPct val="107000"/>
                        </a:lnSpc>
                        <a:spcAft>
                          <a:spcPts val="0"/>
                        </a:spcAft>
                      </a:pPr>
                      <a:r>
                        <a:rPr lang="ru-RU" sz="1300" b="1" kern="1200" dirty="0" smtClean="0">
                          <a:solidFill>
                            <a:schemeClr val="dk1"/>
                          </a:solidFill>
                          <a:latin typeface="Times New Roman" pitchFamily="18" charset="0"/>
                          <a:ea typeface="+mn-ea"/>
                          <a:cs typeface="Times New Roman" pitchFamily="18" charset="0"/>
                        </a:rPr>
                        <a:t>5 факультет (сбора и обработки информации)</a:t>
                      </a:r>
                      <a:endParaRPr lang="ru-RU" sz="1300" b="1" dirty="0">
                        <a:solidFill>
                          <a:schemeClr val="tx1"/>
                        </a:solidFill>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14">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05.05.01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Метеорология специального назначения</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930">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11.05.02</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Специальные радиотехнические системы</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 </a:t>
                      </a:r>
                      <a:r>
                        <a:rPr lang="ru-RU" sz="1300" dirty="0" smtClean="0">
                          <a:latin typeface="Times New Roman"/>
                          <a:ea typeface="Times New Roman"/>
                          <a:cs typeface="Times New Roman"/>
                        </a:rPr>
                        <a:t>СРС</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46">
                <a:tc>
                  <a:txBody>
                    <a:bodyPr/>
                    <a:lstStyle/>
                    <a:p>
                      <a:pPr algn="ctr">
                        <a:lnSpc>
                          <a:spcPct val="107000"/>
                        </a:lnSpc>
                        <a:spcAft>
                          <a:spcPts val="0"/>
                        </a:spcAft>
                      </a:pPr>
                      <a:r>
                        <a:rPr lang="ru-RU" sz="1300" b="1" dirty="0">
                          <a:solidFill>
                            <a:srgbClr val="FF0000"/>
                          </a:solidFill>
                          <a:latin typeface="Times New Roman"/>
                          <a:ea typeface="Times New Roman"/>
                          <a:cs typeface="Times New Roman"/>
                        </a:rPr>
                        <a:t>12.05.01</a:t>
                      </a:r>
                      <a:endParaRPr lang="ru-RU" sz="1300" b="1" dirty="0">
                        <a:solidFill>
                          <a:srgbClr val="FF0000"/>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Электронные и оптико-электронные приборы и системы специального назначения</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14">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300" b="1" kern="1200" dirty="0" smtClean="0">
                          <a:solidFill>
                            <a:schemeClr val="tx1"/>
                          </a:solidFill>
                          <a:latin typeface="Times New Roman" pitchFamily="18" charset="0"/>
                          <a:ea typeface="+mn-ea"/>
                          <a:cs typeface="Times New Roman" pitchFamily="18" charset="0"/>
                        </a:rPr>
                        <a:t>6 факультет (специальных информационных технологий)</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847">
                <a:tc>
                  <a:txBody>
                    <a:bodyPr/>
                    <a:lstStyle/>
                    <a:p>
                      <a:pPr algn="ctr">
                        <a:lnSpc>
                          <a:spcPct val="107000"/>
                        </a:lnSpc>
                        <a:spcAft>
                          <a:spcPts val="0"/>
                        </a:spcAft>
                      </a:pPr>
                      <a:r>
                        <a:rPr lang="ru-RU" sz="1300" b="1" dirty="0">
                          <a:solidFill>
                            <a:srgbClr val="FF0000"/>
                          </a:solidFill>
                          <a:latin typeface="Times New Roman" pitchFamily="18" charset="0"/>
                          <a:ea typeface="Times New Roman"/>
                          <a:cs typeface="Times New Roman" pitchFamily="18" charset="0"/>
                        </a:rPr>
                        <a:t>09.05.01</a:t>
                      </a:r>
                      <a:endParaRPr lang="ru-RU" sz="1300" b="1" dirty="0">
                        <a:solidFill>
                          <a:srgbClr val="FF0000"/>
                        </a:solidFill>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pitchFamily="18" charset="0"/>
                          <a:ea typeface="Times New Roman"/>
                          <a:cs typeface="Times New Roman" pitchFamily="18" charset="0"/>
                        </a:rPr>
                        <a:t>Применение и эксплуатация автоматизированных систем специального назначения</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pitchFamily="18" charset="0"/>
                          <a:ea typeface="Times New Roman"/>
                          <a:cs typeface="Times New Roman" pitchFamily="18" charset="0"/>
                        </a:rPr>
                        <a:t>Инженер</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ВОЕННО-КОСМИЧЕСКАЯ АКАДЕМИЯ </a:t>
            </a:r>
          </a:p>
          <a:p>
            <a:pPr lvl="0" algn="ctr" eaLnBrk="1" hangingPunct="1"/>
            <a:r>
              <a:rPr lang="ru-RU" b="1" dirty="0" smtClean="0">
                <a:latin typeface="Times New Roman" pitchFamily="18" charset="0"/>
                <a:ea typeface="Times New Roman" pitchFamily="18" charset="0"/>
                <a:cs typeface="Times New Roman" pitchFamily="18" charset="0"/>
              </a:rPr>
              <a:t>им. А.Ф. МОЖАЙСКОГО (г. САНКТ-ПЕТЕРБУРГ)</a:t>
            </a:r>
            <a:endParaRPr lang="ru-RU" dirty="0" smtClean="0">
              <a:latin typeface="Times New Roman" pitchFamily="18" charset="0"/>
              <a:cs typeface="Times New Roman" pitchFamily="18" charset="0"/>
            </a:endParaRPr>
          </a:p>
        </p:txBody>
      </p:sp>
      <p:sp>
        <p:nvSpPr>
          <p:cNvPr id="27" name="Прямоугольник 26"/>
          <p:cNvSpPr/>
          <p:nvPr/>
        </p:nvSpPr>
        <p:spPr>
          <a:xfrm>
            <a:off x="788959" y="6243656"/>
            <a:ext cx="8643998" cy="738663"/>
          </a:xfrm>
          <a:prstGeom prst="rect">
            <a:avLst/>
          </a:prstGeom>
        </p:spPr>
        <p:txBody>
          <a:bodyPr wrap="square">
            <a:spAutoFit/>
          </a:bodyPr>
          <a:lstStyle/>
          <a:p>
            <a:pPr algn="r"/>
            <a:r>
              <a:rPr lang="ru-RU" sz="1400" b="1" dirty="0" smtClean="0">
                <a:latin typeface="Times New Roman" pitchFamily="18" charset="0"/>
                <a:cs typeface="Times New Roman" pitchFamily="18" charset="0"/>
              </a:rPr>
              <a:t>Адрес: 197198, г. Санкт-Петербург, ул. </a:t>
            </a:r>
            <a:r>
              <a:rPr lang="ru-RU" sz="1400" b="1" dirty="0" err="1" smtClean="0">
                <a:latin typeface="Times New Roman" pitchFamily="18" charset="0"/>
                <a:cs typeface="Times New Roman" pitchFamily="18" charset="0"/>
              </a:rPr>
              <a:t>Ждановская</a:t>
            </a:r>
            <a:r>
              <a:rPr lang="ru-RU" sz="1400" b="1" dirty="0" smtClean="0">
                <a:latin typeface="Times New Roman" pitchFamily="18" charset="0"/>
                <a:cs typeface="Times New Roman" pitchFamily="18" charset="0"/>
              </a:rPr>
              <a:t>, д. 13;</a:t>
            </a:r>
          </a:p>
          <a:p>
            <a:pPr algn="r"/>
            <a:r>
              <a:rPr lang="ru-RU" sz="1400" b="1" dirty="0" smtClean="0">
                <a:latin typeface="Times New Roman" pitchFamily="18" charset="0"/>
                <a:cs typeface="Times New Roman" pitchFamily="18" charset="0"/>
              </a:rPr>
              <a:t>Телефон: 8 (812) 347-96-46 (приемная комиссия); 8 (812) 237-12-49 (факс);</a:t>
            </a:r>
          </a:p>
          <a:p>
            <a:pPr algn="r"/>
            <a:r>
              <a:rPr lang="en-US" sz="1400" b="1" dirty="0" smtClean="0">
                <a:latin typeface="Times New Roman" pitchFamily="18" charset="0"/>
                <a:cs typeface="Times New Roman" pitchFamily="18" charset="0"/>
              </a:rPr>
              <a:t>e-mail </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vka@mil.ru</a:t>
            </a:r>
            <a:endParaRPr lang="ru-RU" sz="1400" b="1" dirty="0" smtClean="0">
              <a:latin typeface="Times New Roman" pitchFamily="18" charset="0"/>
              <a:cs typeface="Times New Roman" pitchFamily="18" charset="0"/>
            </a:endParaRPr>
          </a:p>
        </p:txBody>
      </p:sp>
      <p:graphicFrame>
        <p:nvGraphicFramePr>
          <p:cNvPr id="15" name="Таблица 14"/>
          <p:cNvGraphicFramePr>
            <a:graphicFrameLocks noGrp="1"/>
          </p:cNvGraphicFramePr>
          <p:nvPr/>
        </p:nvGraphicFramePr>
        <p:xfrm>
          <a:off x="788959" y="1100120"/>
          <a:ext cx="8786873" cy="5114006"/>
        </p:xfrm>
        <a:graphic>
          <a:graphicData uri="http://schemas.openxmlformats.org/drawingml/2006/table">
            <a:tbl>
              <a:tblPr firstRow="1" bandRow="1">
                <a:tableStyleId>{5C22544A-7EE6-4342-B048-85BDC9FD1C3A}</a:tableStyleId>
              </a:tblPr>
              <a:tblGrid>
                <a:gridCol w="959910"/>
                <a:gridCol w="6350176"/>
                <a:gridCol w="1476787"/>
              </a:tblGrid>
              <a:tr h="285752">
                <a:tc gridSpan="3">
                  <a:txBody>
                    <a:bodyPr/>
                    <a:lstStyle/>
                    <a:p>
                      <a:r>
                        <a:rPr lang="ru-RU" sz="1300" b="1" kern="1200" dirty="0" smtClean="0">
                          <a:solidFill>
                            <a:schemeClr val="tx1"/>
                          </a:solidFill>
                          <a:latin typeface="Times New Roman" pitchFamily="18" charset="0"/>
                          <a:ea typeface="+mn-ea"/>
                          <a:cs typeface="Times New Roman" pitchFamily="18" charset="0"/>
                        </a:rPr>
                        <a:t>6 факультет (информационных технологий)</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329891">
                <a:tc>
                  <a:txBody>
                    <a:bodyPr/>
                    <a:lstStyle/>
                    <a:p>
                      <a:pPr algn="ctr">
                        <a:lnSpc>
                          <a:spcPct val="107000"/>
                        </a:lnSpc>
                        <a:spcAft>
                          <a:spcPts val="0"/>
                        </a:spcAft>
                      </a:pPr>
                      <a:r>
                        <a:rPr lang="ru-RU" sz="1300" dirty="0">
                          <a:latin typeface="Times New Roman" pitchFamily="18" charset="0"/>
                          <a:ea typeface="Times New Roman"/>
                          <a:cs typeface="Times New Roman" pitchFamily="18" charset="0"/>
                        </a:rPr>
                        <a:t>10.05.01</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pitchFamily="18" charset="0"/>
                          <a:ea typeface="Times New Roman"/>
                          <a:cs typeface="Times New Roman" pitchFamily="18" charset="0"/>
                        </a:rPr>
                        <a:t>Компьютерная безопасность</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7000"/>
                        </a:lnSpc>
                        <a:spcAft>
                          <a:spcPts val="0"/>
                        </a:spcAft>
                      </a:pPr>
                      <a:r>
                        <a:rPr lang="ru-RU" sz="1300" dirty="0">
                          <a:latin typeface="Times New Roman" pitchFamily="18" charset="0"/>
                          <a:ea typeface="Times New Roman"/>
                          <a:cs typeface="Times New Roman" pitchFamily="18" charset="0"/>
                        </a:rPr>
                        <a:t>Специалист</a:t>
                      </a:r>
                      <a:endParaRPr lang="ru-RU" sz="1300" dirty="0">
                        <a:latin typeface="Times New Roman" pitchFamily="18" charset="0"/>
                        <a:ea typeface="Calibri"/>
                        <a:cs typeface="Times New Roman" pitchFamily="18" charset="0"/>
                      </a:endParaRPr>
                    </a:p>
                    <a:p>
                      <a:pPr algn="ctr">
                        <a:lnSpc>
                          <a:spcPct val="107000"/>
                        </a:lnSpc>
                        <a:spcAft>
                          <a:spcPts val="0"/>
                        </a:spcAft>
                      </a:pPr>
                      <a:r>
                        <a:rPr lang="ru-RU" sz="1300" dirty="0">
                          <a:latin typeface="Times New Roman" pitchFamily="18" charset="0"/>
                          <a:ea typeface="Times New Roman"/>
                          <a:cs typeface="Times New Roman" pitchFamily="18" charset="0"/>
                        </a:rPr>
                        <a:t>по защите </a:t>
                      </a:r>
                      <a:r>
                        <a:rPr lang="ru-RU" sz="1300" dirty="0" smtClean="0">
                          <a:latin typeface="Times New Roman" pitchFamily="18" charset="0"/>
                          <a:ea typeface="Times New Roman"/>
                          <a:cs typeface="Times New Roman" pitchFamily="18" charset="0"/>
                        </a:rPr>
                        <a:t>информации</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190">
                <a:tc>
                  <a:txBody>
                    <a:bodyPr/>
                    <a:lstStyle/>
                    <a:p>
                      <a:pPr algn="ctr">
                        <a:lnSpc>
                          <a:spcPct val="107000"/>
                        </a:lnSpc>
                        <a:spcAft>
                          <a:spcPts val="0"/>
                        </a:spcAft>
                      </a:pPr>
                      <a:r>
                        <a:rPr lang="ru-RU" sz="1300">
                          <a:latin typeface="Times New Roman" pitchFamily="18" charset="0"/>
                          <a:ea typeface="Times New Roman"/>
                          <a:cs typeface="Times New Roman" pitchFamily="18" charset="0"/>
                        </a:rPr>
                        <a:t>10.05.04</a:t>
                      </a:r>
                      <a:endParaRPr lang="ru-RU" sz="130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pitchFamily="18" charset="0"/>
                          <a:ea typeface="Times New Roman"/>
                          <a:cs typeface="Times New Roman" pitchFamily="18" charset="0"/>
                        </a:rPr>
                        <a:t>Информационно-аналитические системы безопасности</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07000"/>
                        </a:lnSpc>
                        <a:spcAft>
                          <a:spcPts val="0"/>
                        </a:spcAft>
                      </a:pPr>
                      <a:endParaRPr lang="ru-RU" sz="14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1714">
                <a:tc gridSpan="3">
                  <a:txBody>
                    <a:bodyPr/>
                    <a:lstStyle/>
                    <a:p>
                      <a:pPr algn="l">
                        <a:lnSpc>
                          <a:spcPct val="107000"/>
                        </a:lnSpc>
                        <a:spcAft>
                          <a:spcPts val="0"/>
                        </a:spcAft>
                      </a:pPr>
                      <a:r>
                        <a:rPr lang="ru-RU" sz="1300" b="1" kern="1200" dirty="0" smtClean="0">
                          <a:solidFill>
                            <a:schemeClr val="dk1"/>
                          </a:solidFill>
                          <a:latin typeface="Times New Roman" pitchFamily="18" charset="0"/>
                          <a:ea typeface="+mn-ea"/>
                          <a:cs typeface="Times New Roman" pitchFamily="18" charset="0"/>
                        </a:rPr>
                        <a:t>7 факультет (топогеодезического обеспечения и картографии)</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4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4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4711">
                <a:tc>
                  <a:txBody>
                    <a:bodyPr/>
                    <a:lstStyle/>
                    <a:p>
                      <a:pPr algn="ctr">
                        <a:lnSpc>
                          <a:spcPct val="107000"/>
                        </a:lnSpc>
                        <a:spcAft>
                          <a:spcPts val="0"/>
                        </a:spcAft>
                      </a:pPr>
                      <a:r>
                        <a:rPr lang="ru-RU" sz="1300">
                          <a:latin typeface="Times New Roman"/>
                          <a:ea typeface="Times New Roman"/>
                          <a:cs typeface="Times New Roman"/>
                        </a:rPr>
                        <a:t>05.05.02</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Военная картография</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14">
                <a:tc gridSpan="3">
                  <a:txBody>
                    <a:bodyPr/>
                    <a:lstStyle/>
                    <a:p>
                      <a:pPr algn="l">
                        <a:lnSpc>
                          <a:spcPct val="107000"/>
                        </a:lnSpc>
                        <a:spcAft>
                          <a:spcPts val="0"/>
                        </a:spcAft>
                      </a:pPr>
                      <a:r>
                        <a:rPr lang="ru-RU" sz="1300" b="1" kern="1200" dirty="0" smtClean="0">
                          <a:solidFill>
                            <a:schemeClr val="dk1"/>
                          </a:solidFill>
                          <a:latin typeface="Times New Roman" pitchFamily="18" charset="0"/>
                          <a:ea typeface="+mn-ea"/>
                          <a:cs typeface="Times New Roman" pitchFamily="18" charset="0"/>
                        </a:rPr>
                        <a:t>8 факультет (средств ракетно-космической обороны)</a:t>
                      </a:r>
                      <a:endParaRPr lang="ru-RU" sz="1300" b="0" dirty="0">
                        <a:solidFill>
                          <a:schemeClr val="tx1"/>
                        </a:solidFill>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375">
                <a:tc>
                  <a:txBody>
                    <a:bodyPr/>
                    <a:lstStyle/>
                    <a:p>
                      <a:pPr algn="ctr">
                        <a:lnSpc>
                          <a:spcPct val="107000"/>
                        </a:lnSpc>
                        <a:spcAft>
                          <a:spcPts val="0"/>
                        </a:spcAft>
                      </a:pPr>
                      <a:r>
                        <a:rPr lang="ru-RU" sz="1300">
                          <a:latin typeface="Times New Roman"/>
                          <a:ea typeface="Times New Roman"/>
                          <a:cs typeface="Times New Roman"/>
                        </a:rPr>
                        <a:t>11.05.02</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a:latin typeface="Times New Roman"/>
                          <a:ea typeface="Times New Roman"/>
                          <a:cs typeface="Times New Roman"/>
                        </a:rPr>
                        <a:t>Специальные радиотехнические системы</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 </a:t>
                      </a:r>
                      <a:r>
                        <a:rPr lang="ru-RU" sz="1300" dirty="0" smtClean="0">
                          <a:latin typeface="Times New Roman"/>
                          <a:ea typeface="Times New Roman"/>
                          <a:cs typeface="Times New Roman"/>
                        </a:rPr>
                        <a:t>СРС</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190">
                <a:tc gridSpan="3">
                  <a:txBody>
                    <a:bodyPr/>
                    <a:lstStyle/>
                    <a:p>
                      <a:pPr algn="l">
                        <a:lnSpc>
                          <a:spcPct val="107000"/>
                        </a:lnSpc>
                        <a:spcAft>
                          <a:spcPts val="0"/>
                        </a:spcAft>
                      </a:pPr>
                      <a:r>
                        <a:rPr lang="ru-RU" sz="1300" b="1" kern="1200" dirty="0" smtClean="0">
                          <a:solidFill>
                            <a:schemeClr val="dk1"/>
                          </a:solidFill>
                          <a:latin typeface="Times New Roman" pitchFamily="18" charset="0"/>
                          <a:ea typeface="+mn-ea"/>
                          <a:cs typeface="Times New Roman" pitchFamily="18" charset="0"/>
                        </a:rPr>
                        <a:t>9 факультет (автоматизированных систем управления войсками)</a:t>
                      </a:r>
                      <a:endParaRPr lang="ru-RU" sz="1300" dirty="0">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4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4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342">
                <a:tc>
                  <a:txBody>
                    <a:bodyPr/>
                    <a:lstStyle/>
                    <a:p>
                      <a:pPr algn="ctr">
                        <a:lnSpc>
                          <a:spcPct val="107000"/>
                        </a:lnSpc>
                        <a:spcAft>
                          <a:spcPts val="0"/>
                        </a:spcAft>
                      </a:pPr>
                      <a:r>
                        <a:rPr lang="ru-RU" sz="1300">
                          <a:latin typeface="Times New Roman"/>
                          <a:ea typeface="Times New Roman"/>
                          <a:cs typeface="Times New Roman"/>
                        </a:rPr>
                        <a:t>09.05.01</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Применение и эксплуатация автоматизированных систем специального назначения</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a:latin typeface="Times New Roman"/>
                          <a:ea typeface="Times New Roman"/>
                          <a:cs typeface="Times New Roman"/>
                        </a:rPr>
                        <a:t>Инженер</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342">
                <a:tc>
                  <a:txBody>
                    <a:bodyPr/>
                    <a:lstStyle/>
                    <a:p>
                      <a:pPr algn="ctr">
                        <a:lnSpc>
                          <a:spcPct val="107000"/>
                        </a:lnSpc>
                        <a:spcAft>
                          <a:spcPts val="0"/>
                        </a:spcAft>
                      </a:pPr>
                      <a:r>
                        <a:rPr lang="ru-RU" sz="1300">
                          <a:latin typeface="Times New Roman"/>
                          <a:ea typeface="Times New Roman"/>
                          <a:cs typeface="Times New Roman"/>
                        </a:rPr>
                        <a:t>27.05.02</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Метрологическое обеспечение вооружения и военной техники</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Инженер-метролог</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32">
                <a:tc gridSpan="3">
                  <a:txBody>
                    <a:bodyPr/>
                    <a:lstStyle/>
                    <a:p>
                      <a:pPr algn="l">
                        <a:lnSpc>
                          <a:spcPct val="107000"/>
                        </a:lnSpc>
                        <a:spcAft>
                          <a:spcPts val="0"/>
                        </a:spcAft>
                      </a:pPr>
                      <a:r>
                        <a:rPr lang="ru-RU" sz="1300" b="1" kern="1200" dirty="0" smtClean="0">
                          <a:solidFill>
                            <a:schemeClr val="dk1"/>
                          </a:solidFill>
                          <a:latin typeface="Times New Roman" pitchFamily="18" charset="0"/>
                          <a:ea typeface="+mn-ea"/>
                          <a:cs typeface="Times New Roman" pitchFamily="18" charset="0"/>
                        </a:rPr>
                        <a:t>Среднее профессиональное образование</a:t>
                      </a:r>
                      <a:endParaRPr lang="ru-RU" sz="1300" b="1" dirty="0">
                        <a:solidFill>
                          <a:schemeClr val="tx1"/>
                        </a:solidFill>
                        <a:latin typeface="Times New Roman" pitchFamily="18" charset="0"/>
                        <a:ea typeface="Calibri"/>
                        <a:cs typeface="Times New Roman" pitchFamily="18" charset="0"/>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ru-RU" sz="1400" dirty="0">
                        <a:solidFill>
                          <a:schemeClr val="tx1"/>
                        </a:solidFill>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3059">
                <a:tc>
                  <a:txBody>
                    <a:bodyPr/>
                    <a:lstStyle/>
                    <a:p>
                      <a:pPr algn="ctr">
                        <a:lnSpc>
                          <a:spcPct val="107000"/>
                        </a:lnSpc>
                        <a:spcAft>
                          <a:spcPts val="0"/>
                        </a:spcAft>
                      </a:pPr>
                      <a:r>
                        <a:rPr lang="ru-RU" sz="1300" dirty="0" smtClean="0">
                          <a:latin typeface="Times New Roman"/>
                          <a:ea typeface="Times New Roman"/>
                          <a:cs typeface="Times New Roman"/>
                        </a:rPr>
                        <a:t>08.02.13</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Монтаж и эксплуатация внутренних сантехнических устройств, кондиционирования воздуха и вентиляции</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a:latin typeface="Times New Roman"/>
                          <a:ea typeface="Times New Roman"/>
                          <a:cs typeface="Times New Roman"/>
                        </a:rPr>
                        <a:t>Техник</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650">
                <a:tc>
                  <a:txBody>
                    <a:bodyPr/>
                    <a:lstStyle/>
                    <a:p>
                      <a:pPr algn="ctr">
                        <a:lnSpc>
                          <a:spcPct val="107000"/>
                        </a:lnSpc>
                        <a:spcAft>
                          <a:spcPts val="0"/>
                        </a:spcAft>
                      </a:pPr>
                      <a:r>
                        <a:rPr lang="ru-RU" sz="1300">
                          <a:latin typeface="Times New Roman"/>
                          <a:ea typeface="Times New Roman"/>
                          <a:cs typeface="Times New Roman"/>
                        </a:rPr>
                        <a:t>11.02.04</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Радиотехнические комплексы и системы управления космических летательных аппаратов</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a:latin typeface="Times New Roman"/>
                          <a:ea typeface="Times New Roman"/>
                          <a:cs typeface="Times New Roman"/>
                        </a:rPr>
                        <a:t>Радиотехник</a:t>
                      </a:r>
                      <a:endParaRPr lang="ru-RU" sz="130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679">
                <a:tc>
                  <a:txBody>
                    <a:bodyPr/>
                    <a:lstStyle/>
                    <a:p>
                      <a:pPr algn="ctr">
                        <a:lnSpc>
                          <a:spcPct val="107000"/>
                        </a:lnSpc>
                        <a:spcAft>
                          <a:spcPts val="0"/>
                        </a:spcAft>
                      </a:pPr>
                      <a:r>
                        <a:rPr lang="ru-RU" sz="1300" dirty="0" smtClean="0">
                          <a:latin typeface="Times New Roman"/>
                          <a:ea typeface="Times New Roman"/>
                          <a:cs typeface="Times New Roman"/>
                        </a:rPr>
                        <a:t>11.02.15</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err="1" smtClean="0">
                          <a:latin typeface="Times New Roman"/>
                          <a:ea typeface="Times New Roman"/>
                          <a:cs typeface="Times New Roman"/>
                        </a:rPr>
                        <a:t>Инфокоммуникационные</a:t>
                      </a:r>
                      <a:r>
                        <a:rPr lang="ru-RU" sz="1300" dirty="0" smtClean="0">
                          <a:latin typeface="Times New Roman"/>
                          <a:ea typeface="Times New Roman"/>
                          <a:cs typeface="Times New Roman"/>
                        </a:rPr>
                        <a:t> сети и </a:t>
                      </a:r>
                      <a:r>
                        <a:rPr lang="ru-RU" sz="1300" dirty="0">
                          <a:latin typeface="Times New Roman"/>
                          <a:ea typeface="Times New Roman"/>
                          <a:cs typeface="Times New Roman"/>
                        </a:rPr>
                        <a:t>системы </a:t>
                      </a:r>
                      <a:r>
                        <a:rPr lang="ru-RU" sz="1300" dirty="0" smtClean="0">
                          <a:latin typeface="Times New Roman"/>
                          <a:ea typeface="Times New Roman"/>
                          <a:cs typeface="Times New Roman"/>
                        </a:rPr>
                        <a:t>связи</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Техник</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4795">
                <a:tc>
                  <a:txBody>
                    <a:bodyPr/>
                    <a:lstStyle/>
                    <a:p>
                      <a:pPr algn="ctr">
                        <a:lnSpc>
                          <a:spcPct val="107000"/>
                        </a:lnSpc>
                        <a:spcAft>
                          <a:spcPts val="0"/>
                        </a:spcAft>
                      </a:pPr>
                      <a:r>
                        <a:rPr lang="ru-RU" sz="1300" dirty="0" smtClean="0">
                          <a:latin typeface="Times New Roman"/>
                          <a:ea typeface="Times New Roman"/>
                          <a:cs typeface="Times New Roman"/>
                        </a:rPr>
                        <a:t>21.02.20</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a:latin typeface="Times New Roman"/>
                          <a:ea typeface="Times New Roman"/>
                          <a:cs typeface="Times New Roman"/>
                        </a:rPr>
                        <a:t>Прикладная геодезия</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Техник-геодезист</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911">
                <a:tc>
                  <a:txBody>
                    <a:bodyPr/>
                    <a:lstStyle/>
                    <a:p>
                      <a:pPr algn="ctr">
                        <a:lnSpc>
                          <a:spcPct val="107000"/>
                        </a:lnSpc>
                        <a:spcAft>
                          <a:spcPts val="0"/>
                        </a:spcAft>
                      </a:pPr>
                      <a:r>
                        <a:rPr lang="ru-RU" sz="1300" dirty="0" smtClean="0">
                          <a:latin typeface="Times New Roman"/>
                          <a:ea typeface="Times New Roman"/>
                          <a:cs typeface="Times New Roman"/>
                        </a:rPr>
                        <a:t>27.02.06</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ru-RU" sz="1300" dirty="0" smtClean="0">
                          <a:latin typeface="Times New Roman"/>
                          <a:ea typeface="Times New Roman"/>
                          <a:cs typeface="Times New Roman"/>
                        </a:rPr>
                        <a:t>Метрологический контроль средств измерений</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300" dirty="0">
                          <a:latin typeface="Times New Roman"/>
                          <a:ea typeface="Times New Roman"/>
                          <a:cs typeface="Times New Roman"/>
                        </a:rPr>
                        <a:t>Техник</a:t>
                      </a:r>
                      <a:endParaRPr lang="ru-RU" sz="1300" dirty="0">
                        <a:latin typeface="Calibri"/>
                        <a:ea typeface="Calibri"/>
                        <a:cs typeface="Times New Roman"/>
                      </a:endParaRPr>
                    </a:p>
                  </a:txBody>
                  <a:tcPr marL="66675" marR="666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17587" y="99988"/>
            <a:ext cx="778674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ВОЕННАЯ АКА</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ДЕМИЯ ВОЗДУШНО-КОСМИЧЕСКОЙ ОБОРОНЫ им. МАРШАЛА СОВЕТСКОГО СОЮЗА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Г.К. ЖУКОВА (г. ТВЕРЬ)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Военная академия </a:t>
            </a:r>
            <a:r>
              <a:rPr lang="ru-RU" sz="2100" dirty="0" err="1" smtClean="0">
                <a:solidFill>
                  <a:schemeClr val="bg1"/>
                </a:solidFill>
                <a:latin typeface="Arial Black" pitchFamily="34" charset="0"/>
              </a:rPr>
              <a:t>воздушно-косми-ческой</a:t>
            </a:r>
            <a:r>
              <a:rPr lang="ru-RU" sz="2100" dirty="0" smtClean="0">
                <a:solidFill>
                  <a:schemeClr val="bg1"/>
                </a:solidFill>
                <a:latin typeface="Arial Black" pitchFamily="34" charset="0"/>
              </a:rPr>
              <a:t> обороны –готовит специалистов с полной военно-специальной подготовкой для войск </a:t>
            </a:r>
            <a:r>
              <a:rPr lang="ru-RU" sz="2100" dirty="0" err="1" smtClean="0">
                <a:solidFill>
                  <a:schemeClr val="bg1"/>
                </a:solidFill>
                <a:latin typeface="Arial Black" pitchFamily="34" charset="0"/>
              </a:rPr>
              <a:t>противовоз-душной</a:t>
            </a:r>
            <a:r>
              <a:rPr lang="ru-RU" sz="2100" dirty="0" smtClean="0">
                <a:solidFill>
                  <a:schemeClr val="bg1"/>
                </a:solidFill>
                <a:latin typeface="Arial Black" pitchFamily="34" charset="0"/>
              </a:rPr>
              <a:t> и ракетно-космической обороны ВС РФ</a:t>
            </a:r>
            <a:endParaRPr lang="ru-RU" sz="2000" dirty="0">
              <a:solidFill>
                <a:schemeClr val="bg1"/>
              </a:solidFill>
              <a:latin typeface="Arial Black" pitchFamily="34" charset="0"/>
            </a:endParaRPr>
          </a:p>
        </p:txBody>
      </p:sp>
      <p:sp>
        <p:nvSpPr>
          <p:cNvPr id="22" name="Прямоугольник 21"/>
          <p:cNvSpPr/>
          <p:nvPr/>
        </p:nvSpPr>
        <p:spPr>
          <a:xfrm>
            <a:off x="574645" y="4814896"/>
            <a:ext cx="9001188"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24 ноября 1956 года Министр обороны Маршал Советского Союза Г.К. Жуков подписал приказ о формировании к 1 января 1957 в г. Калинин (ныне г. Тверь) Военной командной академии противовоздушной обороны.</a:t>
            </a:r>
            <a:r>
              <a:rPr lang="ru-RU" sz="1400" dirty="0" smtClean="0"/>
              <a:t> </a:t>
            </a:r>
            <a:r>
              <a:rPr lang="ru-RU" sz="1400" b="1" dirty="0" smtClean="0">
                <a:latin typeface="Times New Roman" pitchFamily="18" charset="0"/>
                <a:cs typeface="Times New Roman" pitchFamily="18" charset="0"/>
              </a:rPr>
              <a:t>За свою историю Военная академия воздушно-космической обороны стала подлинной основоположницей теории воздушно-космической обороны. </a:t>
            </a:r>
          </a:p>
          <a:p>
            <a:pPr algn="just"/>
            <a:r>
              <a:rPr lang="ru-RU" sz="1400" b="1" dirty="0" smtClean="0">
                <a:latin typeface="Times New Roman" pitchFamily="18" charset="0"/>
                <a:cs typeface="Times New Roman" pitchFamily="18" charset="0"/>
              </a:rPr>
              <a:t>Сегодня Федеральное государственное казенное военное образовательное учреждение высшего образования «Военная академия воздушно-космической обороны имени Маршала Советского Союза Г.К. Жукова) (далее – ВА ВКО) является признанным учебным, методическим и научным центром подготовки военных специалистов по противовоздушной и ракетно-космической обороне, крупным научным центром проведения исследований по проблемам организации и ведения воздушно-космической обороны нашего государства и его союзников по ОДКБ и СНГ.</a:t>
            </a:r>
            <a:r>
              <a:rPr lang="ru-RU" sz="1400" dirty="0" smtClean="0"/>
              <a:t> </a:t>
            </a:r>
            <a:r>
              <a:rPr lang="ru-RU" sz="1400" b="1" dirty="0" smtClean="0">
                <a:latin typeface="Times New Roman" pitchFamily="18" charset="0"/>
                <a:cs typeface="Times New Roman" pitchFamily="18" charset="0"/>
              </a:rPr>
              <a:t>Выпускникам ВА ВКО присваивается воинское звание «лейтенант», квалификация «Инженер» и выдается диплом государственного образца по специальности. </a:t>
            </a:r>
          </a:p>
        </p:txBody>
      </p:sp>
      <p:pic>
        <p:nvPicPr>
          <p:cNvPr id="14" name="Рисунок 13" descr="https://ens.mil.ru/files/morf/va_vko.jpg"/>
          <p:cNvPicPr/>
          <p:nvPr/>
        </p:nvPicPr>
        <p:blipFill>
          <a:blip r:embed="rId5">
            <a:extLst>
              <a:ext uri="{28A0092B-C50C-407E-A947-70E740481C1C}">
                <a14:useLocalDpi xmlns:a14="http://schemas.microsoft.com/office/drawing/2010/main" val="0"/>
              </a:ext>
            </a:extLst>
          </a:blip>
          <a:srcRect/>
          <a:stretch>
            <a:fillRect/>
          </a:stretch>
        </p:blipFill>
        <p:spPr bwMode="auto">
          <a:xfrm>
            <a:off x="717521" y="1171558"/>
            <a:ext cx="5143536" cy="3643338"/>
          </a:xfrm>
          <a:prstGeom prst="rect">
            <a:avLst/>
          </a:prstGeom>
          <a:noFill/>
          <a:ln>
            <a:noFill/>
          </a:ln>
        </p:spPr>
      </p:pic>
      <p:pic>
        <p:nvPicPr>
          <p:cNvPr id="15" name="Picture 2"/>
          <p:cNvPicPr>
            <a:picLocks noChangeAspect="1" noChangeArrowheads="1"/>
          </p:cNvPicPr>
          <p:nvPr/>
        </p:nvPicPr>
        <p:blipFill>
          <a:blip r:embed="rId6"/>
          <a:srcRect/>
          <a:stretch>
            <a:fillRect/>
          </a:stretch>
        </p:blipFill>
        <p:spPr bwMode="auto">
          <a:xfrm>
            <a:off x="8718577" y="99988"/>
            <a:ext cx="824682" cy="1028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89025" y="99988"/>
            <a:ext cx="81439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ВОЗДУШНО-КОСМИЧЕСКОЙ ОБОРОНЫ им. МАРШАЛА СОВЕТСКОГО СОЮЗА </a:t>
            </a:r>
          </a:p>
          <a:p>
            <a:pPr lvl="0" algn="ctr" eaLnBrk="1" hangingPunct="1"/>
            <a:r>
              <a:rPr lang="ru-RU" b="1" dirty="0" smtClean="0">
                <a:latin typeface="Times New Roman" pitchFamily="18" charset="0"/>
                <a:ea typeface="Times New Roman" pitchFamily="18" charset="0"/>
                <a:cs typeface="Times New Roman" pitchFamily="18" charset="0"/>
              </a:rPr>
              <a:t>Г.К. ЖУКОВА (г. ТВЕРЬ)</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2" y="1100120"/>
            <a:ext cx="9075767" cy="6124754"/>
          </a:xfrm>
          <a:prstGeom prst="rect">
            <a:avLst/>
          </a:prstGeom>
        </p:spPr>
        <p:txBody>
          <a:bodyPr wrap="square">
            <a:spAutoFit/>
          </a:bodyPr>
          <a:lstStyle/>
          <a:p>
            <a:r>
              <a:rPr lang="ru-RU" sz="1400" b="1" dirty="0" smtClean="0">
                <a:latin typeface="Times New Roman" pitchFamily="18" charset="0"/>
                <a:cs typeface="Times New Roman" pitchFamily="18" charset="0"/>
              </a:rPr>
              <a:t>Факультет «Автоматизированных систем управления»</a:t>
            </a:r>
          </a:p>
          <a:p>
            <a:pPr lvl="0"/>
            <a:r>
              <a:rPr lang="ru-RU" sz="1400" b="1" i="1" dirty="0" smtClean="0">
                <a:latin typeface="Times New Roman" pitchFamily="18" charset="0"/>
                <a:cs typeface="Times New Roman" pitchFamily="18" charset="0"/>
              </a:rPr>
              <a:t>1. Применение и эксплуатация вычислительных средств АСУ ПВО</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2. Математическое, программное и информационное обеспечение функционирования комплексов АСУ ПВО</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3. Применение и эксплуатация комплекса средств автоматизации контроля использования воздушного пространства</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4. Применение и эксплуатация автоматизированных систем планирования и мониторинга подготовки боевого применения и повседневной деятельности частей и соединений противовоздушной обороны</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5. Применение и эксплуатация радиотехнических средств частей </a:t>
            </a:r>
            <a:r>
              <a:rPr lang="ru-RU" sz="1400" b="1" i="1" dirty="0" err="1" smtClean="0">
                <a:latin typeface="Times New Roman" pitchFamily="18" charset="0"/>
                <a:cs typeface="Times New Roman" pitchFamily="18" charset="0"/>
              </a:rPr>
              <a:t>загоризонтного</a:t>
            </a:r>
            <a:r>
              <a:rPr lang="ru-RU" sz="1400" b="1" i="1" dirty="0" smtClean="0">
                <a:latin typeface="Times New Roman" pitchFamily="18" charset="0"/>
                <a:cs typeface="Times New Roman" pitchFamily="18" charset="0"/>
              </a:rPr>
              <a:t> обнаружения</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6. Информационное обеспечение функционирования </a:t>
            </a:r>
            <a:r>
              <a:rPr lang="ru-RU" sz="1400" b="1" i="1" dirty="0" err="1" smtClean="0">
                <a:latin typeface="Times New Roman" pitchFamily="18" charset="0"/>
                <a:cs typeface="Times New Roman" pitchFamily="18" charset="0"/>
              </a:rPr>
              <a:t>загоризонтных</a:t>
            </a:r>
            <a:r>
              <a:rPr lang="ru-RU" sz="1400" b="1" i="1" dirty="0" smtClean="0">
                <a:latin typeface="Times New Roman" pitchFamily="18" charset="0"/>
                <a:cs typeface="Times New Roman" pitchFamily="18" charset="0"/>
              </a:rPr>
              <a:t> радиолокационных станций</a:t>
            </a:r>
            <a:endParaRPr lang="ru-RU" sz="1400" b="1"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Факультет «Радиоэлектронных средств и систем»</a:t>
            </a:r>
          </a:p>
          <a:p>
            <a:pPr lvl="0"/>
            <a:r>
              <a:rPr lang="ru-RU" sz="1400" b="1" i="1" dirty="0" smtClean="0">
                <a:latin typeface="Times New Roman" pitchFamily="18" charset="0"/>
                <a:cs typeface="Times New Roman" pitchFamily="18" charset="0"/>
              </a:rPr>
              <a:t>1. Техническое обеспечение разработки, испытаний и применения радиоэлектронных средств системы разведки и предупреждения о воздушно-космическом нападении ВКО</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2. Техническое обеспечение разработки, испытаний и применения средств системы поражения и подавления средств воздушно- космического нападения ВКО</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3. Математическое, программное и информационное обеспечение функционирования вычислительных комплексов ПВО-ПРО</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4. Применение подразделений и эксплуатация энергетического оборудования систем и комплексов ПВО</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5. Применение подразделений и эксплуатация командных пунктов зенитных ракетных систем ПВО-ПРО</a:t>
            </a:r>
            <a:endParaRPr lang="ru-RU" sz="1400" b="1" dirty="0" smtClean="0">
              <a:latin typeface="Times New Roman" pitchFamily="18" charset="0"/>
              <a:cs typeface="Times New Roman" pitchFamily="18" charset="0"/>
            </a:endParaRPr>
          </a:p>
          <a:p>
            <a:pPr lvl="0"/>
            <a:r>
              <a:rPr lang="ru-RU" sz="1400" b="1" i="1" dirty="0" smtClean="0">
                <a:latin typeface="Times New Roman" pitchFamily="18" charset="0"/>
                <a:cs typeface="Times New Roman" pitchFamily="18" charset="0"/>
              </a:rPr>
              <a:t>6. Применение подразделений и эксплуатация стартового, технического и энергетического оборудования зенитных ракетных систем ПВО-ПРО </a:t>
            </a:r>
            <a:endParaRPr lang="ru-RU" sz="1400" b="1"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7. Применение подразделений и эксплуатация многофункциональных радиолокационных средств наведения зенитных ракетных систем ПВО-ПРО</a:t>
            </a:r>
            <a:endParaRPr lang="ru-RU" sz="1400" b="1" dirty="0" smtClean="0">
              <a:latin typeface="Times New Roman" pitchFamily="18" charset="0"/>
              <a:cs typeface="Times New Roman" pitchFamily="18" charset="0"/>
            </a:endParaRPr>
          </a:p>
          <a:p>
            <a:pPr indent="542925" algn="just"/>
            <a:r>
              <a:rPr lang="ru-RU" sz="1400" b="1" dirty="0" smtClean="0">
                <a:latin typeface="Times New Roman" pitchFamily="18" charset="0"/>
                <a:cs typeface="Times New Roman" pitchFamily="18" charset="0"/>
              </a:rPr>
              <a:t>Вступительные испытания для обучения по программам с полной военно-специальной подготовкой состоят из оценки уровня общеобразовательной подготовленности кандидатов по предметам: математика (профильный уровень), физика, русский язык, а также вступительных испытаний, проводимых академией самостоятельно. Сроки обучения по программам высшего образования – 5 лет.</a:t>
            </a:r>
          </a:p>
          <a:p>
            <a:pPr algn="r"/>
            <a:r>
              <a:rPr lang="ru-RU" sz="1400" b="1" dirty="0" smtClean="0">
                <a:latin typeface="Times New Roman" pitchFamily="18" charset="0"/>
                <a:cs typeface="Times New Roman" pitchFamily="18" charset="0"/>
              </a:rPr>
              <a:t>Адрес: 170100, г. Тверь, ул. Жигарева, д. 50;</a:t>
            </a:r>
          </a:p>
          <a:p>
            <a:pPr algn="r"/>
            <a:r>
              <a:rPr lang="ru-RU" sz="1400" b="1" dirty="0" smtClean="0">
                <a:latin typeface="Times New Roman" pitchFamily="18" charset="0"/>
                <a:cs typeface="Times New Roman" pitchFamily="18" charset="0"/>
              </a:rPr>
              <a:t>Телефон: 8 (4822) 32-08-04; </a:t>
            </a: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vavko@mil.ru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503340" y="171426"/>
            <a:ext cx="714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ЯРОСЛАВСКОЕ ВЫСШЕЕ ВОЕННОЕ УЧИЛИЩЕ ПРОТИВОЗДУШНОЙ ОБОРОНЫ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789619" y="1171558"/>
            <a:ext cx="3714776" cy="3643338"/>
          </a:xfrm>
          <a:solidFill>
            <a:schemeClr val="tx2">
              <a:lumMod val="65000"/>
              <a:lumOff val="35000"/>
            </a:schemeClr>
          </a:solidFill>
        </p:spPr>
        <p:txBody>
          <a:bodyPr/>
          <a:lstStyle/>
          <a:p>
            <a:r>
              <a:rPr lang="ru-RU" sz="2100" dirty="0" smtClean="0">
                <a:solidFill>
                  <a:schemeClr val="bg1"/>
                </a:solidFill>
                <a:latin typeface="Arial Black" pitchFamily="34" charset="0"/>
              </a:rPr>
              <a:t>Ярославское высшее военное училище противовоздушной обороны – готовит специалистов с полной военно-специальной подготовкой для войск ПВО Вооруженных Сил Российской Федерации</a:t>
            </a:r>
            <a:endParaRPr lang="ru-RU" sz="2000" dirty="0">
              <a:solidFill>
                <a:schemeClr val="bg1"/>
              </a:solidFill>
              <a:latin typeface="Arial Black" pitchFamily="34" charset="0"/>
            </a:endParaRPr>
          </a:p>
        </p:txBody>
      </p:sp>
      <p:sp>
        <p:nvSpPr>
          <p:cNvPr id="22" name="Прямоугольник 21"/>
          <p:cNvSpPr/>
          <p:nvPr/>
        </p:nvSpPr>
        <p:spPr>
          <a:xfrm>
            <a:off x="574645" y="4814896"/>
            <a:ext cx="9001188" cy="2246769"/>
          </a:xfrm>
          <a:prstGeom prst="rect">
            <a:avLst/>
          </a:prstGeom>
        </p:spPr>
        <p:txBody>
          <a:bodyPr wrap="square">
            <a:spAutoFit/>
          </a:bodyPr>
          <a:lstStyle/>
          <a:p>
            <a:pPr algn="just"/>
            <a:r>
              <a:rPr lang="ru-RU" sz="1400" b="1" dirty="0" smtClean="0">
                <a:latin typeface="Times New Roman" pitchFamily="18" charset="0"/>
                <a:cs typeface="Times New Roman" pitchFamily="18" charset="0"/>
              </a:rPr>
              <a:t>Формирование училища началось с августа 1951 года на базе бывшего Ярославского дважды Краснознаменного Военно-политического училища. В приказе Военного министра были определены срок начала занятий с курсантами – 15 октября 1951 года и продолжительность обучения – 3 года. Поэтому датой ежегодного праздника в ознаменование дня сформирования училища стало 15 октября.</a:t>
            </a:r>
            <a:r>
              <a:rPr lang="ru-RU" sz="1400" dirty="0" smtClean="0"/>
              <a:t> </a:t>
            </a:r>
            <a:r>
              <a:rPr lang="ru-RU" sz="1400" b="1" dirty="0" smtClean="0">
                <a:latin typeface="Times New Roman" pitchFamily="18" charset="0"/>
                <a:cs typeface="Times New Roman" pitchFamily="18" charset="0"/>
              </a:rPr>
              <a:t>В 1971 году Ярославское зенитно-ракетное училище ПВО было переведено в разряд высших военно-учебных заведений и переименовано в Ярославское высшее зенитно-ракетное командное училище ПВО со сроком обучения четыре года. В настоящее время Федеральное государственное казенное военное образовательное учреждение высшего образования «Ярославское высшее военное училище противовоздушной обороны» (далее – ЯВВУ ПВО) осуществляет подготовку специалистов противовоздушной обороны по эксплуатации зенитных  ракетных  систем,  радиолокационных с </a:t>
            </a:r>
            <a:r>
              <a:rPr lang="ru-RU" sz="1400" b="1" dirty="0" err="1" smtClean="0">
                <a:latin typeface="Times New Roman" pitchFamily="18" charset="0"/>
                <a:cs typeface="Times New Roman" pitchFamily="18" charset="0"/>
              </a:rPr>
              <a:t>танций</a:t>
            </a:r>
            <a:r>
              <a:rPr lang="ru-RU" sz="1400" b="1" dirty="0" smtClean="0">
                <a:latin typeface="Times New Roman" pitchFamily="18" charset="0"/>
                <a:cs typeface="Times New Roman" pitchFamily="18" charset="0"/>
              </a:rPr>
              <a:t>  и  комплексов  радиотехнических  войск,  систем</a:t>
            </a:r>
          </a:p>
        </p:txBody>
      </p:sp>
      <p:pic>
        <p:nvPicPr>
          <p:cNvPr id="14" name="Рисунок 13" descr="https://ens.mil.ru/files/morf/YaVVU_PVO2.jpg"/>
          <p:cNvPicPr/>
          <p:nvPr/>
        </p:nvPicPr>
        <p:blipFill>
          <a:blip r:embed="rId5">
            <a:extLst>
              <a:ext uri="{28A0092B-C50C-407E-A947-70E740481C1C}">
                <a14:useLocalDpi xmlns:a14="http://schemas.microsoft.com/office/drawing/2010/main" val="0"/>
              </a:ext>
            </a:extLst>
          </a:blip>
          <a:srcRect/>
          <a:stretch>
            <a:fillRect/>
          </a:stretch>
        </p:blipFill>
        <p:spPr bwMode="auto">
          <a:xfrm>
            <a:off x="717521" y="1171558"/>
            <a:ext cx="5072098" cy="3643338"/>
          </a:xfrm>
          <a:prstGeom prst="rect">
            <a:avLst/>
          </a:prstGeom>
          <a:noFill/>
          <a:ln>
            <a:noFill/>
          </a:ln>
        </p:spPr>
      </p:pic>
      <p:pic>
        <p:nvPicPr>
          <p:cNvPr id="15" name="Picture 2"/>
          <p:cNvPicPr>
            <a:picLocks noChangeAspect="1" noChangeArrowheads="1"/>
          </p:cNvPicPr>
          <p:nvPr/>
        </p:nvPicPr>
        <p:blipFill>
          <a:blip r:embed="rId6"/>
          <a:srcRect/>
          <a:stretch>
            <a:fillRect/>
          </a:stretch>
        </p:blipFill>
        <p:spPr bwMode="auto">
          <a:xfrm>
            <a:off x="8647139" y="171426"/>
            <a:ext cx="818395" cy="1009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ЯРОСЛАВСКОЕ ВЫСШЕЕ ВОЕННОЕ УЧИЛИЩЕ ПРТИВОВОЗДУШНОЙ ОБОРОНЫ</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4" y="1028682"/>
            <a:ext cx="9075766" cy="6124754"/>
          </a:xfrm>
          <a:prstGeom prst="rect">
            <a:avLst/>
          </a:prstGeom>
        </p:spPr>
        <p:txBody>
          <a:bodyPr wrap="square">
            <a:spAutoFit/>
          </a:bodyPr>
          <a:lstStyle/>
          <a:p>
            <a:pPr algn="just"/>
            <a:r>
              <a:rPr lang="ru-RU" sz="1400" b="1" dirty="0" smtClean="0">
                <a:latin typeface="Times New Roman" pitchFamily="18" charset="0"/>
                <a:cs typeface="Times New Roman" pitchFamily="18" charset="0"/>
              </a:rPr>
              <a:t>автоматического управления оперативно-тактического уровня частями и подразделениями противовоздушной обороны по следующим специальностям:</a:t>
            </a:r>
          </a:p>
          <a:p>
            <a:pPr lvl="0" algn="just"/>
            <a:r>
              <a:rPr lang="ru-RU" sz="1400" b="1" dirty="0" smtClean="0">
                <a:solidFill>
                  <a:srgbClr val="FF0000"/>
                </a:solidFill>
                <a:latin typeface="Times New Roman" pitchFamily="18" charset="0"/>
                <a:cs typeface="Times New Roman" pitchFamily="18" charset="0"/>
              </a:rPr>
              <a:t>09.05.01</a:t>
            </a:r>
            <a:r>
              <a:rPr lang="ru-RU" sz="1400" b="1" dirty="0" smtClean="0">
                <a:latin typeface="Times New Roman" pitchFamily="18" charset="0"/>
                <a:cs typeface="Times New Roman" pitchFamily="18" charset="0"/>
              </a:rPr>
              <a:t> «Применение и эксплуатация автоматизированных систем специального назначения», квалификация – «Инженер». </a:t>
            </a:r>
            <a:r>
              <a:rPr lang="ru-RU" sz="1400" b="1" i="1" dirty="0" smtClean="0">
                <a:latin typeface="Times New Roman" pitchFamily="18" charset="0"/>
                <a:cs typeface="Times New Roman" pitchFamily="18" charset="0"/>
              </a:rPr>
              <a:t>Военные специальности: - «Применение и эксплуатация АСУ авиации»;</a:t>
            </a:r>
          </a:p>
          <a:p>
            <a:pPr algn="just"/>
            <a:r>
              <a:rPr lang="ru-RU" sz="1400" b="1" i="1" dirty="0" smtClean="0">
                <a:latin typeface="Times New Roman" pitchFamily="18" charset="0"/>
                <a:cs typeface="Times New Roman" pitchFamily="18" charset="0"/>
              </a:rPr>
              <a:t>- «Применение и эксплуатация АСУ радиотехнических средств ПВО»;</a:t>
            </a:r>
          </a:p>
          <a:p>
            <a:pPr lvl="0" algn="just">
              <a:buFontTx/>
              <a:buChar char="-"/>
            </a:pPr>
            <a:r>
              <a:rPr lang="ru-RU" sz="1400" b="1" i="1" dirty="0" smtClean="0">
                <a:latin typeface="Times New Roman" pitchFamily="18" charset="0"/>
                <a:cs typeface="Times New Roman" pitchFamily="18" charset="0"/>
              </a:rPr>
              <a:t>«Применение и эксплуатация средств автоматизации зенитных ракетных систем ПВО».</a:t>
            </a:r>
          </a:p>
          <a:p>
            <a:pPr algn="just"/>
            <a:r>
              <a:rPr lang="ru-RU" sz="1400" b="1" dirty="0" smtClean="0">
                <a:solidFill>
                  <a:srgbClr val="FF0000"/>
                </a:solidFill>
                <a:latin typeface="Times New Roman" pitchFamily="18" charset="0"/>
                <a:cs typeface="Times New Roman" pitchFamily="18" charset="0"/>
              </a:rPr>
              <a:t>11.05.02</a:t>
            </a:r>
            <a:r>
              <a:rPr lang="ru-RU" sz="1400" b="1" dirty="0" smtClean="0">
                <a:latin typeface="Times New Roman" pitchFamily="18" charset="0"/>
                <a:cs typeface="Times New Roman" pitchFamily="18" charset="0"/>
              </a:rPr>
              <a:t> «Специальные радиотехнические системы», квалификация – «Инженер специальных радиотехнических систем». </a:t>
            </a:r>
            <a:r>
              <a:rPr lang="ru-RU" sz="1400" b="1" i="1" dirty="0" smtClean="0">
                <a:latin typeface="Times New Roman" pitchFamily="18" charset="0"/>
                <a:cs typeface="Times New Roman" pitchFamily="18" charset="0"/>
              </a:rPr>
              <a:t>Военные специальности: - «Применение подразделений и эксплуатация командных пунктов зенитных ракетных систем ПВО средней дальности»;</a:t>
            </a:r>
          </a:p>
          <a:p>
            <a:pPr lvl="0" algn="just"/>
            <a:r>
              <a:rPr lang="ru-RU" sz="1400" b="1" i="1" dirty="0" smtClean="0">
                <a:latin typeface="Times New Roman" pitchFamily="18" charset="0"/>
                <a:cs typeface="Times New Roman" pitchFamily="18" charset="0"/>
              </a:rPr>
              <a:t>- «Применение подразделений и эксплуатация командных пунктов зенитных ракетных систем ПВО дальнего действия»;</a:t>
            </a:r>
          </a:p>
          <a:p>
            <a:pPr lvl="0" algn="just"/>
            <a:r>
              <a:rPr lang="ru-RU" sz="1400" b="1" i="1" dirty="0" smtClean="0">
                <a:latin typeface="Times New Roman" pitchFamily="18" charset="0"/>
                <a:cs typeface="Times New Roman" pitchFamily="18" charset="0"/>
              </a:rPr>
              <a:t>- «Применение подразделений и эксплуатация стартового, технического и энергетического оборудования зенитных ракетных систем ПВО средней дальности»;</a:t>
            </a:r>
          </a:p>
          <a:p>
            <a:pPr lvl="0" algn="just"/>
            <a:r>
              <a:rPr lang="ru-RU" sz="1400" b="1" i="1" dirty="0" smtClean="0">
                <a:latin typeface="Times New Roman" pitchFamily="18" charset="0"/>
                <a:cs typeface="Times New Roman" pitchFamily="18" charset="0"/>
              </a:rPr>
              <a:t>- «Применение подразделений и эксплуатация стартового, технического и энергетического оборудования зенитных ракетных систем ПВО дальнего действия»;</a:t>
            </a:r>
          </a:p>
          <a:p>
            <a:pPr lvl="0" algn="just"/>
            <a:r>
              <a:rPr lang="ru-RU" sz="1400" b="1" i="1" dirty="0" smtClean="0">
                <a:latin typeface="Times New Roman" pitchFamily="18" charset="0"/>
                <a:cs typeface="Times New Roman" pitchFamily="18" charset="0"/>
              </a:rPr>
              <a:t>- «Применение подразделений и эксплуатация радиотехнических средств ПВО»;</a:t>
            </a:r>
          </a:p>
          <a:p>
            <a:pPr lvl="0" algn="just"/>
            <a:r>
              <a:rPr lang="ru-RU" sz="1400" b="1" i="1" dirty="0" smtClean="0">
                <a:latin typeface="Times New Roman" pitchFamily="18" charset="0"/>
                <a:cs typeface="Times New Roman" pitchFamily="18" charset="0"/>
              </a:rPr>
              <a:t>- «Применение подразделений и эксплуатация радиотехнических средств наведения зенитных ракетных систем ПВО средней дальности»;</a:t>
            </a:r>
          </a:p>
          <a:p>
            <a:pPr lvl="0" algn="just"/>
            <a:r>
              <a:rPr lang="ru-RU" sz="1400" b="1" i="1" dirty="0" smtClean="0">
                <a:latin typeface="Times New Roman" pitchFamily="18" charset="0"/>
                <a:cs typeface="Times New Roman" pitchFamily="18" charset="0"/>
              </a:rPr>
              <a:t>- «Применение подразделений и эксплуатация многофункциональных радиолокационных средств наведения зенитных ракетных систем ПВО дальнего действия»;</a:t>
            </a:r>
          </a:p>
          <a:p>
            <a:pPr lvl="0" algn="just"/>
            <a:r>
              <a:rPr lang="ru-RU" sz="1400" b="1" i="1" dirty="0" smtClean="0">
                <a:latin typeface="Times New Roman" pitchFamily="18" charset="0"/>
                <a:cs typeface="Times New Roman" pitchFamily="18" charset="0"/>
              </a:rPr>
              <a:t>- «Применение подразделений и эксплуатация радиолокационных средств обеспечения полетов авиации»;</a:t>
            </a:r>
          </a:p>
          <a:p>
            <a:pPr lvl="0" algn="just">
              <a:buFontTx/>
              <a:buChar char="-"/>
            </a:pPr>
            <a:r>
              <a:rPr lang="ru-RU" sz="1400" b="1" i="1" dirty="0" smtClean="0">
                <a:latin typeface="Times New Roman" pitchFamily="18" charset="0"/>
                <a:cs typeface="Times New Roman" pitchFamily="18" charset="0"/>
              </a:rPr>
              <a:t>«Применение и эксплуатация средств зенитных ракетно-пушечных комплексов ПВО».</a:t>
            </a:r>
          </a:p>
          <a:p>
            <a:pPr indent="542925" algn="just"/>
            <a:r>
              <a:rPr lang="ru-RU" sz="1400" b="1" dirty="0" smtClean="0">
                <a:latin typeface="Times New Roman" pitchFamily="18" charset="0"/>
                <a:cs typeface="Times New Roman" pitchFamily="18" charset="0"/>
              </a:rPr>
              <a:t>Вступительные испытания для обучения по программам с полной военно-специальной подготовкой состоят из оценки уровня общеобразовательной подготовленности кандидатов по предметам: математика (профильный уровень), физика, русский язык, а также вступительных испытаний, проводимых училищем самостоятельно. Сроки обучения по программам высшего образования – 5 лет.</a:t>
            </a:r>
          </a:p>
          <a:p>
            <a:pPr algn="r"/>
            <a:r>
              <a:rPr lang="ru-RU" sz="1400" b="1" dirty="0" smtClean="0">
                <a:latin typeface="Times New Roman" pitchFamily="18" charset="0"/>
                <a:cs typeface="Times New Roman" pitchFamily="18" charset="0"/>
              </a:rPr>
              <a:t>Адрес: 150001, г. Ярославль, Московский </a:t>
            </a:r>
            <a:r>
              <a:rPr lang="ru-RU" sz="1400" b="1" dirty="0" err="1" smtClean="0">
                <a:latin typeface="Times New Roman" pitchFamily="18" charset="0"/>
                <a:cs typeface="Times New Roman" pitchFamily="18" charset="0"/>
              </a:rPr>
              <a:t>пр-т</a:t>
            </a:r>
            <a:r>
              <a:rPr lang="ru-RU" sz="1400" b="1" dirty="0" smtClean="0">
                <a:latin typeface="Times New Roman" pitchFamily="18" charset="0"/>
                <a:cs typeface="Times New Roman" pitchFamily="18" charset="0"/>
              </a:rPr>
              <a:t>, д. 28; </a:t>
            </a:r>
          </a:p>
          <a:p>
            <a:pPr algn="r"/>
            <a:r>
              <a:rPr lang="ru-RU" sz="1400" b="1" dirty="0" smtClean="0">
                <a:latin typeface="Times New Roman" pitchFamily="18" charset="0"/>
                <a:cs typeface="Times New Roman" pitchFamily="18" charset="0"/>
              </a:rPr>
              <a:t>Телефон: 8 (4852) 30-93-28 доп. 12-95; 8 (980)741-78-35; </a:t>
            </a: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yavvu_umo@mil.ru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8"/>
            <a:ext cx="75724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ВОЕННЫЙ УЧЕБНО-НАУЧНЫЙ ЦЕНТР МОРСКОГО ФЛОТА «ВОЕННО-МОРСКАЯ АКАДЕМИЯ» им. </a:t>
            </a:r>
            <a:r>
              <a:rPr lang="ru-RU" b="1" dirty="0" smtClean="0">
                <a:latin typeface="Times New Roman" pitchFamily="18" charset="0"/>
                <a:ea typeface="Times New Roman" pitchFamily="18" charset="0"/>
                <a:cs typeface="Times New Roman" pitchFamily="18" charset="0"/>
              </a:rPr>
              <a:t>АДМИРАЛА ФЛОТА СОВЕТСКОГО СОЮЗА Н.Г. КУЗНЕЦОВА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В структуру ВУНЦ ВМФ «ВМА» входят два Военных </a:t>
            </a:r>
            <a:r>
              <a:rPr lang="ru-RU" sz="2100" dirty="0" err="1" smtClean="0">
                <a:solidFill>
                  <a:schemeClr val="bg1"/>
                </a:solidFill>
                <a:latin typeface="Arial Black" pitchFamily="34" charset="0"/>
              </a:rPr>
              <a:t>инсти-тута</a:t>
            </a:r>
            <a:r>
              <a:rPr lang="ru-RU" sz="2100" dirty="0" smtClean="0">
                <a:solidFill>
                  <a:schemeClr val="bg1"/>
                </a:solidFill>
                <a:latin typeface="Arial Black" pitchFamily="34" charset="0"/>
              </a:rPr>
              <a:t>: военно-морской и военно-морской политехнический, которые готовят специалистов в интересах военно-морского флота Вооруженных сил РФ</a:t>
            </a:r>
            <a:endParaRPr lang="ru-RU" sz="2000" dirty="0">
              <a:solidFill>
                <a:schemeClr val="bg1"/>
              </a:solidFill>
              <a:latin typeface="Arial Black" pitchFamily="34" charset="0"/>
            </a:endParaRPr>
          </a:p>
        </p:txBody>
      </p:sp>
      <p:sp>
        <p:nvSpPr>
          <p:cNvPr id="22" name="Прямоугольник 21"/>
          <p:cNvSpPr/>
          <p:nvPr/>
        </p:nvSpPr>
        <p:spPr>
          <a:xfrm>
            <a:off x="646083" y="4814896"/>
            <a:ext cx="8858312"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Свою историю ВУНЦ ВМФ «ВМА» ведёт со времени учреждения Высочайшим Указом Петра Великого в Москве 14 (25) января 1701 года </a:t>
            </a:r>
            <a:r>
              <a:rPr lang="ru-RU" sz="1400" b="1" dirty="0" err="1" smtClean="0">
                <a:latin typeface="Times New Roman" pitchFamily="18" charset="0"/>
                <a:cs typeface="Times New Roman" pitchFamily="18" charset="0"/>
              </a:rPr>
              <a:t>Навигацкой</a:t>
            </a:r>
            <a:r>
              <a:rPr lang="ru-RU" sz="1400" b="1" dirty="0" smtClean="0">
                <a:latin typeface="Times New Roman" pitchFamily="18" charset="0"/>
                <a:cs typeface="Times New Roman" pitchFamily="18" charset="0"/>
              </a:rPr>
              <a:t> школы. Академия является старейшим не только военным, но и светским высшим учебным заведением в России.</a:t>
            </a:r>
            <a:r>
              <a:rPr lang="ru-RU" sz="1400" dirty="0" smtClean="0"/>
              <a:t> </a:t>
            </a:r>
          </a:p>
          <a:p>
            <a:pPr algn="just"/>
            <a:r>
              <a:rPr lang="ru-RU" sz="1400" b="1" dirty="0" smtClean="0">
                <a:latin typeface="Times New Roman" pitchFamily="18" charset="0"/>
                <a:cs typeface="Times New Roman" pitchFamily="18" charset="0"/>
              </a:rPr>
              <a:t>Сегодня ВУНЦ ВМФ «ВМА» представляет собой мощный, современный и сбалансированный образовательно-научный комплекс, в структуру которого входят два Военных института (военно-морской и военно-морской политехнический) находящихся в г. Санкт-Петербург.</a:t>
            </a:r>
          </a:p>
          <a:p>
            <a:pPr algn="just"/>
            <a:r>
              <a:rPr lang="ru-RU" sz="1400" b="1" dirty="0" smtClean="0">
                <a:latin typeface="Times New Roman" pitchFamily="18" charset="0"/>
                <a:cs typeface="Times New Roman" pitchFamily="18" charset="0"/>
              </a:rPr>
              <a:t>Подготовка в Военных институтах проводится по программам как высшего, так и среднего профессионального образования, которые обеспечивают военно-специальную подготовку офицеров по 22 специальностям и мичманов по 20 специальностям.</a:t>
            </a:r>
          </a:p>
          <a:p>
            <a:pPr algn="just"/>
            <a:r>
              <a:rPr lang="ru-RU" sz="1400" b="1" dirty="0" smtClean="0">
                <a:latin typeface="Times New Roman" pitchFamily="18" charset="0"/>
                <a:cs typeface="Times New Roman" pitchFamily="18" charset="0"/>
              </a:rPr>
              <a:t>В Военный институт (военно-морской политехнический) осуществляется прием кандидатов – граждан женского пола.</a:t>
            </a:r>
          </a:p>
        </p:txBody>
      </p:sp>
      <p:sp>
        <p:nvSpPr>
          <p:cNvPr id="23" name="Прямоугольник 22"/>
          <p:cNvSpPr/>
          <p:nvPr/>
        </p:nvSpPr>
        <p:spPr>
          <a:xfrm flipV="1">
            <a:off x="3146413" y="5837053"/>
            <a:ext cx="6286544" cy="307777"/>
          </a:xfrm>
          <a:prstGeom prst="rect">
            <a:avLst/>
          </a:prstGeom>
        </p:spPr>
        <p:txBody>
          <a:bodyPr wrap="square">
            <a:spAutoFit/>
          </a:bodyPr>
          <a:lstStyle/>
          <a:p>
            <a:pPr algn="just"/>
            <a:r>
              <a:rPr lang="ru-RU" sz="1400" b="1" dirty="0" smtClean="0">
                <a:latin typeface="Times New Roman" pitchFamily="18" charset="0"/>
                <a:cs typeface="Times New Roman" pitchFamily="18" charset="0"/>
              </a:rPr>
              <a:t>.</a:t>
            </a:r>
            <a:endParaRPr lang="ru-RU" sz="1400" dirty="0"/>
          </a:p>
        </p:txBody>
      </p:sp>
      <p:pic>
        <p:nvPicPr>
          <p:cNvPr id="16" name="Рисунок 15" descr="https://ens.mil.ru/files/morf/vunv_vmf.jpg"/>
          <p:cNvPicPr/>
          <p:nvPr/>
        </p:nvPicPr>
        <p:blipFill>
          <a:blip r:embed="rId5">
            <a:extLst>
              <a:ext uri="{28A0092B-C50C-407E-A947-70E740481C1C}">
                <a14:useLocalDpi xmlns:a14="http://schemas.microsoft.com/office/drawing/2010/main" val="0"/>
              </a:ext>
            </a:extLst>
          </a:blip>
          <a:srcRect/>
          <a:stretch>
            <a:fillRect/>
          </a:stretch>
        </p:blipFill>
        <p:spPr bwMode="auto">
          <a:xfrm>
            <a:off x="646083" y="1171558"/>
            <a:ext cx="5214974" cy="3643338"/>
          </a:xfrm>
          <a:prstGeom prst="rect">
            <a:avLst/>
          </a:prstGeom>
          <a:noFill/>
          <a:ln>
            <a:noFill/>
          </a:ln>
        </p:spPr>
      </p:pic>
      <p:pic>
        <p:nvPicPr>
          <p:cNvPr id="15" name="Picture 2"/>
          <p:cNvPicPr>
            <a:picLocks noChangeAspect="1" noChangeArrowheads="1"/>
          </p:cNvPicPr>
          <p:nvPr/>
        </p:nvPicPr>
        <p:blipFill>
          <a:blip r:embed="rId6"/>
          <a:srcRect/>
          <a:stretch>
            <a:fillRect/>
          </a:stretch>
        </p:blipFill>
        <p:spPr bwMode="auto">
          <a:xfrm>
            <a:off x="8575701" y="171426"/>
            <a:ext cx="884657" cy="1028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8"/>
            <a:ext cx="8286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УЧЕБНО-НАУЧНЫЙ ЦЕНТР МОРСКОГО ФЛОТА «ВОЕННО-МОРСКАЯ АКАДЕМИЯ» им. АДМИРАЛА ФЛОТА СОВЕТСКОГО СОЮЗА Н.Г. КУЗНЕЦОВА</a:t>
            </a:r>
            <a:endParaRPr lang="ru-RU" dirty="0" smtClean="0">
              <a:latin typeface="Times New Roman" pitchFamily="18" charset="0"/>
              <a:cs typeface="Times New Roman" pitchFamily="18" charset="0"/>
            </a:endParaRPr>
          </a:p>
        </p:txBody>
      </p:sp>
      <p:sp>
        <p:nvSpPr>
          <p:cNvPr id="27" name="Прямоугольник 26"/>
          <p:cNvSpPr/>
          <p:nvPr/>
        </p:nvSpPr>
        <p:spPr>
          <a:xfrm>
            <a:off x="717521" y="957244"/>
            <a:ext cx="8715436" cy="5047536"/>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«Военный учебно-научный центр Военно-морского флота «Военно-морская академия» имени адмирала флота Советского Союза Н.Г. Кузнецова» (далее – ВУНЦ ВМФ «ВМА») осуществляет подготовку специалистов по образовательным программам высшего образования с полной военно-специальной подготовкой и среднего профессионального образования со средней военно-специальной подготовкой. </a:t>
            </a:r>
          </a:p>
          <a:p>
            <a:pPr indent="542925" algn="just"/>
            <a:r>
              <a:rPr lang="ru-RU" sz="1400" b="1" dirty="0" smtClean="0">
                <a:latin typeface="Times New Roman" pitchFamily="18" charset="0"/>
                <a:cs typeface="Times New Roman" pitchFamily="18" charset="0"/>
              </a:rPr>
              <a:t>Выпускникам по специальностям высшего образования (</a:t>
            </a:r>
            <a:r>
              <a:rPr lang="ru-RU" sz="1400" b="1" dirty="0" err="1" smtClean="0">
                <a:latin typeface="Times New Roman" pitchFamily="18" charset="0"/>
                <a:cs typeface="Times New Roman" pitchFamily="18" charset="0"/>
              </a:rPr>
              <a:t>специалитета</a:t>
            </a:r>
            <a:r>
              <a:rPr lang="ru-RU" sz="1400" b="1" dirty="0" smtClean="0">
                <a:latin typeface="Times New Roman" pitchFamily="18" charset="0"/>
                <a:cs typeface="Times New Roman" pitchFamily="18" charset="0"/>
              </a:rPr>
              <a:t>) выдается диплом о высшем образовании установленного образца по гражданской специальности с присвоением соответствующей квалификации и воинского звания «лейтенант». Выпускникам по специальностям среднего профессионального образования выдается диплом установленного образца по гражданской специальности с присвоением соответствующей квалификации и воинского звания «мичман».</a:t>
            </a:r>
          </a:p>
          <a:p>
            <a:pPr indent="542925" algn="just"/>
            <a:r>
              <a:rPr lang="ru-RU" sz="1400" b="1" dirty="0" smtClean="0">
                <a:latin typeface="Times New Roman" pitchFamily="18" charset="0"/>
                <a:cs typeface="Times New Roman" pitchFamily="18" charset="0"/>
              </a:rPr>
              <a:t>Срок обучения по всем специальностям высшего образования – 5 лет. Срок обучения по всем специальностям среднего профессионального образования – 2 года 10 месяцев.</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поступающих на обучение по специальностям высшего образования, проводится по результатам ЕГЭ: - по математике (профильный уровень), физике и русскому языку; </a:t>
            </a:r>
            <a:r>
              <a:rPr lang="ru-RU" sz="1400" b="1" dirty="0" smtClean="0">
                <a:latin typeface="Times New Roman" pitchFamily="18" charset="0"/>
                <a:ea typeface="Times New Roman" pitchFamily="18" charset="0"/>
                <a:cs typeface="Times New Roman" pitchFamily="18" charset="0"/>
              </a:rPr>
              <a:t>- по специальности «Радиационная, химическая и биологическая защита» проводится по математике (профильный уровень),  химии и  русскому языку. </a:t>
            </a:r>
            <a:r>
              <a:rPr lang="ru-RU" sz="1400" b="1" dirty="0" smtClean="0">
                <a:latin typeface="Times New Roman" pitchFamily="18" charset="0"/>
                <a:cs typeface="Times New Roman" pitchFamily="18" charset="0"/>
              </a:rPr>
              <a:t>- по специальности «Военно-политическая работа» проводится по обществознанию, истории, русскому языку.</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предметам. Для поступления на обучение по программам со средней военно-специальной подготовкой учитываются оценки среднего балла аттестата.</a:t>
            </a:r>
          </a:p>
        </p:txBody>
      </p:sp>
      <p:graphicFrame>
        <p:nvGraphicFramePr>
          <p:cNvPr id="13" name="Таблица 12"/>
          <p:cNvGraphicFramePr>
            <a:graphicFrameLocks noGrp="1"/>
          </p:cNvGraphicFramePr>
          <p:nvPr/>
        </p:nvGraphicFramePr>
        <p:xfrm>
          <a:off x="860397" y="6000665"/>
          <a:ext cx="8358246" cy="1200235"/>
        </p:xfrm>
        <a:graphic>
          <a:graphicData uri="http://schemas.openxmlformats.org/drawingml/2006/table">
            <a:tbl>
              <a:tblPr firstRow="1" bandRow="1">
                <a:tableStyleId>{5940675A-B579-460E-94D1-54222C63F5DA}</a:tableStyleId>
              </a:tblPr>
              <a:tblGrid>
                <a:gridCol w="1928826"/>
                <a:gridCol w="3357586"/>
                <a:gridCol w="3071834"/>
              </a:tblGrid>
              <a:tr h="1200235">
                <a:tc>
                  <a:txBody>
                    <a:bodyPr/>
                    <a:lstStyle/>
                    <a:p>
                      <a:r>
                        <a:rPr lang="ru-RU" sz="1400" b="1" kern="1200" baseline="0" dirty="0" smtClean="0">
                          <a:latin typeface="Times New Roman" pitchFamily="18" charset="0"/>
                          <a:cs typeface="Times New Roman" pitchFamily="18" charset="0"/>
                        </a:rPr>
                        <a:t>Военные институты:</a:t>
                      </a:r>
                    </a:p>
                    <a:p>
                      <a:r>
                        <a:rPr lang="ru-RU" sz="1400" b="1" kern="1200" baseline="0" dirty="0" smtClean="0">
                          <a:latin typeface="Times New Roman" pitchFamily="18" charset="0"/>
                          <a:cs typeface="Times New Roman" pitchFamily="18" charset="0"/>
                        </a:rPr>
                        <a:t>Адрес:</a:t>
                      </a:r>
                      <a:endParaRPr lang="en-US" sz="1400" b="1" kern="1200" baseline="0" dirty="0" smtClean="0">
                        <a:latin typeface="Times New Roman" pitchFamily="18" charset="0"/>
                        <a:cs typeface="Times New Roman" pitchFamily="18" charset="0"/>
                      </a:endParaRPr>
                    </a:p>
                    <a:p>
                      <a:endParaRPr lang="ru-RU" sz="1400" b="1" kern="1200" baseline="0" dirty="0" smtClean="0">
                        <a:latin typeface="Times New Roman" pitchFamily="18" charset="0"/>
                        <a:cs typeface="Times New Roman" pitchFamily="18" charset="0"/>
                      </a:endParaRPr>
                    </a:p>
                    <a:p>
                      <a:r>
                        <a:rPr lang="ru-RU" sz="1400" b="1" kern="1200" baseline="0" dirty="0" smtClean="0">
                          <a:latin typeface="Times New Roman" pitchFamily="18" charset="0"/>
                          <a:cs typeface="Times New Roman" pitchFamily="18" charset="0"/>
                        </a:rPr>
                        <a:t>Телефон:</a:t>
                      </a:r>
                      <a:endParaRPr lang="en-US" sz="1400" b="1" kern="1200" baseline="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e-mail</a:t>
                      </a:r>
                      <a:r>
                        <a:rPr lang="ru-RU" sz="1400" b="1" kern="1200" baseline="0" dirty="0" smtClean="0">
                          <a:latin typeface="Times New Roman" pitchFamily="18" charset="0"/>
                          <a:cs typeface="Times New Roman" pitchFamily="18" charset="0"/>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ru-RU" sz="1400" b="1" u="sng" kern="1200" baseline="0" dirty="0" smtClean="0">
                          <a:latin typeface="Times New Roman" pitchFamily="18" charset="0"/>
                          <a:cs typeface="Times New Roman" pitchFamily="18" charset="0"/>
                        </a:rPr>
                        <a:t>Военно-морской</a:t>
                      </a:r>
                      <a:endParaRPr lang="en-US" sz="1400" b="1" u="sng" kern="1200" baseline="0" dirty="0" smtClean="0">
                        <a:latin typeface="Times New Roman" pitchFamily="18" charset="0"/>
                        <a:cs typeface="Times New Roman" pitchFamily="18" charset="0"/>
                      </a:endParaRPr>
                    </a:p>
                    <a:p>
                      <a:r>
                        <a:rPr lang="ru-RU" sz="1400" b="1" kern="1200" baseline="0" dirty="0" smtClean="0">
                          <a:latin typeface="Times New Roman" pitchFamily="18" charset="0"/>
                          <a:cs typeface="Times New Roman" pitchFamily="18" charset="0"/>
                        </a:rPr>
                        <a:t>199034, г. Санкт-Петербург,</a:t>
                      </a:r>
                    </a:p>
                    <a:p>
                      <a:r>
                        <a:rPr lang="ru-RU" sz="1400" b="1" kern="1200" baseline="0" dirty="0" smtClean="0">
                          <a:latin typeface="Times New Roman" pitchFamily="18" charset="0"/>
                          <a:cs typeface="Times New Roman" pitchFamily="18" charset="0"/>
                        </a:rPr>
                        <a:t>набережная лейтенанта Шмидта, д.17;</a:t>
                      </a:r>
                    </a:p>
                    <a:p>
                      <a:r>
                        <a:rPr lang="ru-RU" sz="1400" b="1" kern="1200" baseline="0" dirty="0" smtClean="0">
                          <a:latin typeface="Times New Roman" pitchFamily="18" charset="0"/>
                          <a:cs typeface="Times New Roman" pitchFamily="18" charset="0"/>
                        </a:rPr>
                        <a:t>8 (812) 408-95-75</a:t>
                      </a:r>
                      <a:endParaRPr lang="en-US" sz="1400" b="1" kern="1200" baseline="0" dirty="0" smtClean="0">
                        <a:latin typeface="Times New Roman" pitchFamily="18" charset="0"/>
                        <a:cs typeface="Times New Roman" pitchFamily="18" charset="0"/>
                      </a:endParaRPr>
                    </a:p>
                    <a:p>
                      <a:r>
                        <a:rPr lang="en-US" sz="1400" b="1" kern="1200" baseline="0" dirty="0" smtClean="0">
                          <a:solidFill>
                            <a:schemeClr val="tx1"/>
                          </a:solidFill>
                          <a:latin typeface="Times New Roman" pitchFamily="18" charset="0"/>
                          <a:ea typeface="+mn-ea"/>
                          <a:cs typeface="Times New Roman" pitchFamily="18" charset="0"/>
                        </a:rPr>
                        <a:t>vunc-vmf-1fil@mil.ru</a:t>
                      </a:r>
                      <a:endParaRPr lang="ru-RU" sz="1400" b="1" kern="1200" baseline="0" dirty="0" smtClean="0">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ru-RU" sz="1400" b="1" u="sng" kern="1200" baseline="0" dirty="0" smtClean="0">
                          <a:solidFill>
                            <a:schemeClr val="tx1"/>
                          </a:solidFill>
                          <a:latin typeface="Times New Roman" pitchFamily="18" charset="0"/>
                          <a:ea typeface="+mn-ea"/>
                          <a:cs typeface="Times New Roman" pitchFamily="18" charset="0"/>
                        </a:rPr>
                        <a:t>Военно-морской политехнический</a:t>
                      </a:r>
                      <a:endParaRPr lang="en-US" sz="1400" b="1" u="sng" kern="1200" baseline="0" dirty="0" smtClean="0">
                        <a:solidFill>
                          <a:schemeClr val="tx1"/>
                        </a:solidFill>
                        <a:latin typeface="Times New Roman" pitchFamily="18" charset="0"/>
                        <a:ea typeface="+mn-ea"/>
                        <a:cs typeface="Times New Roman" pitchFamily="18" charset="0"/>
                      </a:endParaRPr>
                    </a:p>
                    <a:p>
                      <a:r>
                        <a:rPr lang="ru-RU" sz="1400" b="1" kern="1200" baseline="0" dirty="0" smtClean="0">
                          <a:solidFill>
                            <a:schemeClr val="tx1"/>
                          </a:solidFill>
                          <a:latin typeface="Times New Roman" pitchFamily="18" charset="0"/>
                          <a:ea typeface="+mn-ea"/>
                          <a:cs typeface="Times New Roman" pitchFamily="18" charset="0"/>
                        </a:rPr>
                        <a:t>196604, г. Санкт-Петербург,</a:t>
                      </a:r>
                    </a:p>
                    <a:p>
                      <a:r>
                        <a:rPr lang="ru-RU" sz="1400" b="1" kern="1200" baseline="0" dirty="0" smtClean="0">
                          <a:solidFill>
                            <a:schemeClr val="tx1"/>
                          </a:solidFill>
                          <a:latin typeface="Times New Roman" pitchFamily="18" charset="0"/>
                          <a:ea typeface="+mn-ea"/>
                          <a:cs typeface="Times New Roman" pitchFamily="18" charset="0"/>
                        </a:rPr>
                        <a:t>г. Пушкин, Кадетский бульвар, д.1</a:t>
                      </a:r>
                    </a:p>
                    <a:p>
                      <a:r>
                        <a:rPr lang="ru-RU" sz="1400" b="1" kern="1200" baseline="0" dirty="0" smtClean="0">
                          <a:solidFill>
                            <a:schemeClr val="tx1"/>
                          </a:solidFill>
                          <a:latin typeface="Times New Roman" pitchFamily="18" charset="0"/>
                          <a:ea typeface="+mn-ea"/>
                          <a:cs typeface="Times New Roman" pitchFamily="18" charset="0"/>
                        </a:rPr>
                        <a:t>8 (812) 465-27-00</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i="0" kern="1200" dirty="0" err="1" smtClean="0">
                          <a:solidFill>
                            <a:schemeClr val="tx1"/>
                          </a:solidFill>
                          <a:latin typeface="Times New Roman" pitchFamily="18" charset="0"/>
                          <a:ea typeface="+mn-ea"/>
                          <a:cs typeface="Times New Roman" pitchFamily="18" charset="0"/>
                        </a:rPr>
                        <a:t>vunc-vmf-vmii@mil.ru</a:t>
                      </a:r>
                      <a:endParaRPr lang="ru-RU" sz="1400" b="1" kern="1200" baseline="0" dirty="0" smtClean="0">
                        <a:solidFill>
                          <a:schemeClr val="tx1"/>
                        </a:solidFill>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9"/>
            <a:ext cx="8286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РАДИАЦИОННОЙ, ХИМИЧЕСКОЙ И БИОЛОГИЧЕСКОЙ ЗАЩИТЫ им. МАРШАЛА СОВЕТСКОГО СОЮЗА С.К. ТИМОШЕНКО (г. КОСТРОМА)</a:t>
            </a:r>
            <a:endParaRPr lang="ru-RU" dirty="0" smtClean="0">
              <a:latin typeface="Times New Roman" pitchFamily="18" charset="0"/>
              <a:cs typeface="Times New Roman" pitchFamily="18" charset="0"/>
            </a:endParaRPr>
          </a:p>
        </p:txBody>
      </p:sp>
      <p:sp>
        <p:nvSpPr>
          <p:cNvPr id="27" name="Прямоугольник 26"/>
          <p:cNvSpPr/>
          <p:nvPr/>
        </p:nvSpPr>
        <p:spPr>
          <a:xfrm>
            <a:off x="788959" y="1100120"/>
            <a:ext cx="8643998" cy="6340197"/>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«Военная академия радиационной, химической и биологической защиты имени Маршала Советского Союза С.К. Тимошенко» Министерства обороны Российской Федерации (далее – ВА РХБЗ) осуществляет подготовку высококвалифицированных специалистов для всех видов Вооруженных Сил и родов войск и других министерств и ведомств, в которых предусмотрено прохождение военной службы, по образовательным программам высшего образования с полной военно-специальной подготовкой и среднего профессионального образования со средней военно-специальной подготовкой. </a:t>
            </a:r>
          </a:p>
          <a:p>
            <a:pPr indent="542925" algn="just"/>
            <a:r>
              <a:rPr lang="ru-RU" sz="1400" b="1" dirty="0" smtClean="0">
                <a:latin typeface="Times New Roman" pitchFamily="18" charset="0"/>
                <a:cs typeface="Times New Roman" pitchFamily="18" charset="0"/>
              </a:rPr>
              <a:t>1. Обучение по программам высшего образования осуществляется по специальностям:</a:t>
            </a:r>
          </a:p>
          <a:p>
            <a:pPr indent="542925" algn="just"/>
            <a:r>
              <a:rPr lang="ru-RU" sz="1400" b="1" i="1" dirty="0" smtClean="0">
                <a:latin typeface="Times New Roman" pitchFamily="18" charset="0"/>
                <a:cs typeface="Times New Roman" pitchFamily="18" charset="0"/>
              </a:rPr>
              <a:t>1.1. </a:t>
            </a:r>
            <a:r>
              <a:rPr lang="ru-RU" sz="1400" b="1" i="1" dirty="0" smtClean="0">
                <a:solidFill>
                  <a:srgbClr val="FF0000"/>
                </a:solidFill>
                <a:latin typeface="Times New Roman" pitchFamily="18" charset="0"/>
                <a:cs typeface="Times New Roman" pitchFamily="18" charset="0"/>
              </a:rPr>
              <a:t>56.05.02</a:t>
            </a:r>
            <a:r>
              <a:rPr lang="ru-RU" sz="1400" b="1" i="1" dirty="0" smtClean="0">
                <a:latin typeface="Times New Roman" pitchFamily="18" charset="0"/>
                <a:cs typeface="Times New Roman" pitchFamily="18" charset="0"/>
              </a:rPr>
              <a:t> «Радиационная, химическая и биологическая защита». Квалификация - «Специалист в области радиационной, химической и биологической защиты». Срок обучения - 5 лет.</a:t>
            </a:r>
          </a:p>
          <a:p>
            <a:pPr indent="542925" algn="just"/>
            <a:r>
              <a:rPr lang="ru-RU" sz="1400" b="1" i="1" dirty="0" smtClean="0">
                <a:latin typeface="Times New Roman" pitchFamily="18" charset="0"/>
                <a:cs typeface="Times New Roman" pitchFamily="18" charset="0"/>
              </a:rPr>
              <a:t>1.2. </a:t>
            </a:r>
            <a:r>
              <a:rPr lang="ru-RU" sz="1400" b="1" i="1" dirty="0" smtClean="0">
                <a:solidFill>
                  <a:srgbClr val="FF0000"/>
                </a:solidFill>
                <a:latin typeface="Times New Roman" pitchFamily="18" charset="0"/>
                <a:cs typeface="Times New Roman" pitchFamily="18" charset="0"/>
              </a:rPr>
              <a:t>17.05.04</a:t>
            </a:r>
            <a:r>
              <a:rPr lang="ru-RU" sz="1400" b="1" i="1" dirty="0" smtClean="0">
                <a:latin typeface="Times New Roman" pitchFamily="18" charset="0"/>
                <a:cs typeface="Times New Roman" pitchFamily="18" charset="0"/>
              </a:rPr>
              <a:t> «Технологии веществ и материалов в вооружении и военной технике».    Квалификация - «Инженер-технолог». </a:t>
            </a:r>
            <a:r>
              <a:rPr lang="ru-RU" sz="1400" b="1" dirty="0" smtClean="0">
                <a:latin typeface="Times New Roman" pitchFamily="18" charset="0"/>
                <a:cs typeface="Times New Roman" pitchFamily="18" charset="0"/>
              </a:rPr>
              <a:t>Срок обучения - 5 лет. </a:t>
            </a:r>
          </a:p>
          <a:p>
            <a:pPr indent="542925" algn="just"/>
            <a:r>
              <a:rPr lang="ru-RU" sz="1400" b="1" dirty="0" smtClean="0">
                <a:latin typeface="Times New Roman" pitchFamily="18" charset="0"/>
                <a:cs typeface="Times New Roman" pitchFamily="18" charset="0"/>
              </a:rPr>
              <a:t>Выпускникам с высшим образованием присваивается воинское звание «лейтенант» и выдается диплом государственного образца по специальности подготовки. Оценка уровня общеобразовательной подготовленности кандидатов, поступающих на обучение, проводится по математике (профильный уровень), химии и русскому языку по результатам ЕГЭ. 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общеобразовательным предметам. </a:t>
            </a:r>
          </a:p>
          <a:p>
            <a:pPr indent="542925" algn="just"/>
            <a:r>
              <a:rPr lang="ru-RU" sz="1400" b="1" dirty="0" smtClean="0">
                <a:latin typeface="Times New Roman" pitchFamily="18" charset="0"/>
                <a:cs typeface="Times New Roman" pitchFamily="18" charset="0"/>
              </a:rPr>
              <a:t>2. </a:t>
            </a:r>
            <a:r>
              <a:rPr lang="ru-RU" sz="1400" b="1" i="1" dirty="0" smtClean="0">
                <a:latin typeface="Times New Roman" pitchFamily="18" charset="0"/>
                <a:cs typeface="Times New Roman" pitchFamily="18" charset="0"/>
              </a:rPr>
              <a:t>Обучение по программам со средней военно-специальной подготовкой осуществляется по специальности: </a:t>
            </a:r>
            <a:r>
              <a:rPr lang="ru-RU" sz="1400" b="1" i="1" dirty="0" smtClean="0">
                <a:solidFill>
                  <a:srgbClr val="FF0000"/>
                </a:solidFill>
                <a:latin typeface="Times New Roman" pitchFamily="18" charset="0"/>
                <a:cs typeface="Times New Roman" pitchFamily="18" charset="0"/>
              </a:rPr>
              <a:t>20.02.01</a:t>
            </a:r>
            <a:r>
              <a:rPr lang="ru-RU" sz="1400" b="1" i="1" dirty="0" smtClean="0">
                <a:latin typeface="Times New Roman" pitchFamily="18" charset="0"/>
                <a:cs typeface="Times New Roman" pitchFamily="18" charset="0"/>
              </a:rPr>
              <a:t> «Рациональное использование </a:t>
            </a:r>
            <a:r>
              <a:rPr lang="ru-RU" sz="1400" b="1" i="1" dirty="0" err="1" smtClean="0">
                <a:latin typeface="Times New Roman" pitchFamily="18" charset="0"/>
                <a:cs typeface="Times New Roman" pitchFamily="18" charset="0"/>
              </a:rPr>
              <a:t>природохозяйственных</a:t>
            </a:r>
            <a:r>
              <a:rPr lang="ru-RU" sz="1400" b="1" i="1" dirty="0" smtClean="0">
                <a:latin typeface="Times New Roman" pitchFamily="18" charset="0"/>
                <a:cs typeface="Times New Roman" pitchFamily="18" charset="0"/>
              </a:rPr>
              <a:t> комплексов». Квалификация – «Техник-эколог». </a:t>
            </a:r>
            <a:r>
              <a:rPr lang="ru-RU" sz="1400" b="1" dirty="0" smtClean="0">
                <a:latin typeface="Times New Roman" pitchFamily="18" charset="0"/>
                <a:cs typeface="Times New Roman" pitchFamily="18" charset="0"/>
              </a:rPr>
              <a:t>Срок обучения - 2 года 10 месяцев. </a:t>
            </a:r>
          </a:p>
          <a:p>
            <a:pPr indent="542925" algn="just"/>
            <a:r>
              <a:rPr lang="ru-RU" sz="1400" b="1" dirty="0" smtClean="0">
                <a:latin typeface="Times New Roman" pitchFamily="18" charset="0"/>
                <a:cs typeface="Times New Roman" pitchFamily="18" charset="0"/>
              </a:rPr>
              <a:t>Выпускникам присваивается воинское звание «прапорщик» и выдается диплом государственного образца по специальности подготовки. Для поступления на обучение по программам со средней военно-специальной подготовкой учитываются оценки среднего балла аттестата. </a:t>
            </a:r>
          </a:p>
          <a:p>
            <a:pPr indent="542925" algn="r"/>
            <a:r>
              <a:rPr lang="ru-RU" sz="1400" b="1" dirty="0" smtClean="0">
                <a:latin typeface="Times New Roman" pitchFamily="18" charset="0"/>
                <a:cs typeface="Times New Roman" pitchFamily="18" charset="0"/>
              </a:rPr>
              <a:t>Адрес: 156015, г. Кострома, ул. Горького, д. 16;</a:t>
            </a:r>
          </a:p>
          <a:p>
            <a:pPr algn="r"/>
            <a:r>
              <a:rPr lang="ru-RU" sz="1400" b="1" dirty="0" smtClean="0">
                <a:latin typeface="Times New Roman" pitchFamily="18" charset="0"/>
                <a:cs typeface="Times New Roman" pitchFamily="18" charset="0"/>
              </a:rPr>
              <a:t>Телефон: 8 (4942) 39-97-39 (учебно-методический отдел); 8 (4942) 39-97-49 (отдел кадров); </a:t>
            </a:r>
          </a:p>
          <a:p>
            <a:pPr algn="r"/>
            <a:r>
              <a:rPr lang="en-US" sz="1400" b="1" dirty="0" smtClean="0">
                <a:latin typeface="Times New Roman" pitchFamily="18" charset="0"/>
                <a:cs typeface="Times New Roman" pitchFamily="18" charset="0"/>
              </a:rPr>
              <a:t>e-mail </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varhbz@mil.ru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3582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УЧЕБНО-НАУЧНЫЙ ЦЕНТР МОРСКОГО ФЛОТА «ВОЕННО-МОРСКАЯ АКАДЕМИЯ» им. АДМИРАЛА ФЛОТА СОВЕТСКОГО СОЮЗА Н.Г. КУЗНЕЦОВА</a:t>
            </a:r>
            <a:endParaRPr lang="ru-RU" dirty="0" smtClean="0">
              <a:latin typeface="Times New Roman" pitchFamily="18" charset="0"/>
              <a:cs typeface="Times New Roman" pitchFamily="18" charset="0"/>
            </a:endParaRPr>
          </a:p>
        </p:txBody>
      </p:sp>
      <p:sp>
        <p:nvSpPr>
          <p:cNvPr id="15" name="Прямоугольник 14"/>
          <p:cNvSpPr/>
          <p:nvPr/>
        </p:nvSpPr>
        <p:spPr>
          <a:xfrm>
            <a:off x="788959" y="1171558"/>
            <a:ext cx="8572560" cy="5715040"/>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 Перечень специальностей подготовки по которым осуществляется набор курсантов:</a:t>
            </a:r>
          </a:p>
          <a:p>
            <a:pPr indent="542925" algn="just"/>
            <a:r>
              <a:rPr lang="ru-RU" sz="1400" b="1" dirty="0" smtClean="0">
                <a:solidFill>
                  <a:srgbClr val="FF0000"/>
                </a:solidFill>
                <a:latin typeface="Times New Roman" pitchFamily="18" charset="0"/>
                <a:cs typeface="Times New Roman" pitchFamily="18" charset="0"/>
              </a:rPr>
              <a:t>ВОЕННО-МОРСКОЙ ИНСТИТУТ – МОРСКОЙ КОРПУС ПЕТРА ВЕЛИКОГО</a:t>
            </a:r>
          </a:p>
          <a:p>
            <a:pPr indent="542925" algn="just"/>
            <a:r>
              <a:rPr lang="ru-RU" sz="1400" b="1" dirty="0" smtClean="0">
                <a:latin typeface="Times New Roman" pitchFamily="18" charset="0"/>
                <a:cs typeface="Times New Roman" pitchFamily="18" charset="0"/>
              </a:rPr>
              <a:t>1. Программы высшего образования:</a:t>
            </a:r>
          </a:p>
          <a:p>
            <a:pPr indent="542925" algn="just"/>
            <a:r>
              <a:rPr lang="ru-RU" sz="1400" b="1" i="1" dirty="0" smtClean="0">
                <a:latin typeface="Times New Roman" pitchFamily="18" charset="0"/>
                <a:cs typeface="Times New Roman" pitchFamily="18" charset="0"/>
              </a:rPr>
              <a:t>1.1. </a:t>
            </a:r>
            <a:r>
              <a:rPr lang="ru-RU" sz="1400" b="1" i="1" dirty="0" smtClean="0">
                <a:solidFill>
                  <a:srgbClr val="FF0000"/>
                </a:solidFill>
                <a:latin typeface="Times New Roman" pitchFamily="18" charset="0"/>
                <a:cs typeface="Times New Roman" pitchFamily="18" charset="0"/>
              </a:rPr>
              <a:t>26.05.04</a:t>
            </a:r>
            <a:r>
              <a:rPr lang="ru-RU" sz="1400" b="1" i="1" dirty="0" smtClean="0">
                <a:latin typeface="Times New Roman" pitchFamily="18" charset="0"/>
                <a:cs typeface="Times New Roman" pitchFamily="18" charset="0"/>
              </a:rPr>
              <a:t> «Применение и эксплуатация технических систем надводных кораблей и подводных лодок», квалификация – «Инженер».</a:t>
            </a:r>
          </a:p>
          <a:p>
            <a:pPr indent="542925" algn="just"/>
            <a:r>
              <a:rPr lang="ru-RU" sz="1400" b="1" i="1" dirty="0" smtClean="0">
                <a:latin typeface="Times New Roman" pitchFamily="18" charset="0"/>
                <a:cs typeface="Times New Roman" pitchFamily="18" charset="0"/>
              </a:rPr>
              <a:t>Военная специальность: - «Применение и эксплуатация навигационно-гидрографических (океанографических) и гидрометеорологических средств»; - «Кораблевождение и эксплуатация морских средств навигации»; - «Применение и эксплуатация баллистических ракет подводных лодок»; - «Применение и эксплуатация морского подводного вооружения надводных кораблей»; - «Применение и эксплуатация морского подводного вооружения подводных лодок»; - «Применение и эксплуатация минного и противоминного вооружения надводных кораблей».</a:t>
            </a:r>
            <a:r>
              <a:rPr lang="ru-RU" sz="1400" b="1" dirty="0" smtClean="0">
                <a:latin typeface="Times New Roman" pitchFamily="18" charset="0"/>
                <a:cs typeface="Times New Roman" pitchFamily="18" charset="0"/>
              </a:rPr>
              <a:t> </a:t>
            </a:r>
          </a:p>
          <a:p>
            <a:pPr indent="542925" algn="just"/>
            <a:r>
              <a:rPr lang="ru-RU" sz="1400" b="1" dirty="0" smtClean="0">
                <a:latin typeface="Times New Roman" pitchFamily="18" charset="0"/>
                <a:cs typeface="Times New Roman" pitchFamily="18" charset="0"/>
              </a:rPr>
              <a:t>2. Программы среднего профессионального образования:</a:t>
            </a:r>
          </a:p>
          <a:p>
            <a:pPr indent="542925" algn="just"/>
            <a:r>
              <a:rPr lang="ru-RU" sz="1400" b="1" i="1" dirty="0" smtClean="0">
                <a:latin typeface="Times New Roman" pitchFamily="18" charset="0"/>
                <a:cs typeface="Times New Roman" pitchFamily="18" charset="0"/>
              </a:rPr>
              <a:t>2.1. </a:t>
            </a:r>
            <a:r>
              <a:rPr lang="ru-RU" sz="1400" b="1" i="1" dirty="0" smtClean="0">
                <a:solidFill>
                  <a:srgbClr val="FF0000"/>
                </a:solidFill>
                <a:latin typeface="Times New Roman" pitchFamily="18" charset="0"/>
                <a:cs typeface="Times New Roman" pitchFamily="18" charset="0"/>
              </a:rPr>
              <a:t>26.02.06 </a:t>
            </a:r>
            <a:r>
              <a:rPr lang="ru-RU" sz="1400" b="1" i="1" dirty="0" smtClean="0">
                <a:latin typeface="Times New Roman" pitchFamily="18" charset="0"/>
                <a:cs typeface="Times New Roman" pitchFamily="18" charset="0"/>
              </a:rPr>
              <a:t>«Эксплуатация судового электрооборудования и средств автоматики», квалификация – «Техник-электромеханик».</a:t>
            </a:r>
          </a:p>
          <a:p>
            <a:pPr indent="542925" algn="just"/>
            <a:r>
              <a:rPr lang="ru-RU" sz="1400" b="1" dirty="0" smtClean="0">
                <a:solidFill>
                  <a:srgbClr val="FF0000"/>
                </a:solidFill>
                <a:latin typeface="Times New Roman" pitchFamily="18" charset="0"/>
                <a:cs typeface="Times New Roman" pitchFamily="18" charset="0"/>
              </a:rPr>
              <a:t>ВОЕННО-МОРСКОЙ ПОЛИТЕХНИЧЕСКИЙ ИНСТИТУТ – ВЫСШЕЕ ВОЕННО-МОРСКОЕ ИНЖЕНЕРНОЕ УЧИЛИЩЕ:</a:t>
            </a:r>
          </a:p>
          <a:p>
            <a:pPr indent="542925" algn="just"/>
            <a:r>
              <a:rPr lang="ru-RU" sz="1400" b="1" dirty="0" smtClean="0">
                <a:latin typeface="Times New Roman" pitchFamily="18" charset="0"/>
                <a:cs typeface="Times New Roman" pitchFamily="18" charset="0"/>
              </a:rPr>
              <a:t>1. Программы высшего образования:</a:t>
            </a:r>
          </a:p>
          <a:p>
            <a:pPr indent="542925" algn="just"/>
            <a:r>
              <a:rPr lang="ru-RU" sz="1400" b="1" i="1" dirty="0" smtClean="0">
                <a:latin typeface="Times New Roman" pitchFamily="18" charset="0"/>
                <a:cs typeface="Times New Roman" pitchFamily="18" charset="0"/>
              </a:rPr>
              <a:t>1.1. </a:t>
            </a:r>
            <a:r>
              <a:rPr lang="ru-RU" sz="1400" b="1" i="1" dirty="0" smtClean="0">
                <a:solidFill>
                  <a:srgbClr val="FF0000"/>
                </a:solidFill>
                <a:latin typeface="Times New Roman" pitchFamily="18" charset="0"/>
                <a:cs typeface="Times New Roman" pitchFamily="18" charset="0"/>
              </a:rPr>
              <a:t>26.05.03</a:t>
            </a:r>
            <a:r>
              <a:rPr lang="ru-RU" sz="1400" b="1" i="1" dirty="0" smtClean="0">
                <a:latin typeface="Times New Roman" pitchFamily="18" charset="0"/>
                <a:cs typeface="Times New Roman" pitchFamily="18" charset="0"/>
              </a:rPr>
              <a:t> «Строительство, ремонт и поисково-спасательное обеспечение надводных кораблей и подводных лодок», квалификация – «Инженер».</a:t>
            </a:r>
          </a:p>
          <a:p>
            <a:pPr indent="542925" algn="just"/>
            <a:r>
              <a:rPr lang="ru-RU" sz="1400" b="1" i="1" dirty="0" smtClean="0">
                <a:latin typeface="Times New Roman" pitchFamily="18" charset="0"/>
                <a:cs typeface="Times New Roman" pitchFamily="18" charset="0"/>
              </a:rPr>
              <a:t>Военная специальность: - «Поисково-спасательное обеспечение сил флота»; - «Строительство и ремонт надводных кораблей»; «Строительство и ремонт подводных лодок»</a:t>
            </a:r>
          </a:p>
          <a:p>
            <a:pPr indent="542925" algn="just"/>
            <a:r>
              <a:rPr lang="ru-RU" sz="1400" b="1" i="1" dirty="0" smtClean="0">
                <a:latin typeface="Times New Roman" pitchFamily="18" charset="0"/>
                <a:cs typeface="Times New Roman" pitchFamily="18" charset="0"/>
              </a:rPr>
              <a:t>1.2. </a:t>
            </a:r>
            <a:r>
              <a:rPr lang="ru-RU" sz="1400" b="1" i="1" dirty="0" smtClean="0">
                <a:solidFill>
                  <a:srgbClr val="FF0000"/>
                </a:solidFill>
                <a:latin typeface="Times New Roman" pitchFamily="18" charset="0"/>
                <a:cs typeface="Times New Roman" pitchFamily="18" charset="0"/>
              </a:rPr>
              <a:t>26.05.06</a:t>
            </a:r>
            <a:r>
              <a:rPr lang="ru-RU" sz="1400" b="1" i="1" dirty="0" smtClean="0">
                <a:latin typeface="Times New Roman" pitchFamily="18" charset="0"/>
                <a:cs typeface="Times New Roman" pitchFamily="18" charset="0"/>
              </a:rPr>
              <a:t> «Эксплуатация судовых энергетических установок», квалификация – «Инженер-механик».</a:t>
            </a:r>
          </a:p>
          <a:p>
            <a:pPr indent="542925" algn="just"/>
            <a:r>
              <a:rPr lang="ru-RU" sz="1400" b="1" i="1" dirty="0" smtClean="0">
                <a:latin typeface="Times New Roman" pitchFamily="18" charset="0"/>
                <a:cs typeface="Times New Roman" pitchFamily="18" charset="0"/>
              </a:rPr>
              <a:t>Военная специальность: - «Эксплуатация атомных энергетических установок кораблей»; - «Эксплуатация корабельных дизель-электрических и дизельных энергетических установок»; «Эксплуатация паросиловых и газотурбинных энергетических установок кораблей».</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1439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УЧЕБНО-НАУЧНЫЙ ЦЕНТР МОРСКОГО ФЛОТА «ВОЕННО-МОРСКАЯ АКАДЕМИЯ» им. АДМИРАЛА ФЛОТА СОВЕТСКОГО СОЮЗА Н.Г. КУЗНЕЦОВА</a:t>
            </a:r>
            <a:endParaRPr lang="ru-RU" dirty="0" smtClean="0">
              <a:latin typeface="Times New Roman" pitchFamily="18" charset="0"/>
              <a:cs typeface="Times New Roman" pitchFamily="18" charset="0"/>
            </a:endParaRPr>
          </a:p>
        </p:txBody>
      </p:sp>
      <p:sp>
        <p:nvSpPr>
          <p:cNvPr id="13" name="Прямоугольник 12"/>
          <p:cNvSpPr/>
          <p:nvPr/>
        </p:nvSpPr>
        <p:spPr>
          <a:xfrm>
            <a:off x="717521" y="1171559"/>
            <a:ext cx="8715436" cy="6771084"/>
          </a:xfrm>
          <a:prstGeom prst="rect">
            <a:avLst/>
          </a:prstGeom>
        </p:spPr>
        <p:txBody>
          <a:bodyPr wrap="square">
            <a:spAutoFit/>
          </a:bodyPr>
          <a:lstStyle/>
          <a:p>
            <a:pPr indent="542925" algn="just"/>
            <a:r>
              <a:rPr lang="ru-RU" sz="1400" b="1" i="1" dirty="0" smtClean="0">
                <a:latin typeface="Times New Roman" pitchFamily="18" charset="0"/>
                <a:cs typeface="Times New Roman" pitchFamily="18" charset="0"/>
              </a:rPr>
              <a:t>1.3. </a:t>
            </a:r>
            <a:r>
              <a:rPr lang="ru-RU" sz="1400" b="1" i="1" dirty="0" smtClean="0">
                <a:solidFill>
                  <a:srgbClr val="FF0000"/>
                </a:solidFill>
                <a:latin typeface="Times New Roman" pitchFamily="18" charset="0"/>
                <a:cs typeface="Times New Roman" pitchFamily="18" charset="0"/>
              </a:rPr>
              <a:t>26.05.07</a:t>
            </a:r>
            <a:r>
              <a:rPr lang="ru-RU" sz="1400" b="1" i="1" dirty="0" smtClean="0">
                <a:latin typeface="Times New Roman" pitchFamily="18" charset="0"/>
                <a:cs typeface="Times New Roman" pitchFamily="18" charset="0"/>
              </a:rPr>
              <a:t> «Эксплуатация судового электрооборудования и средств автоматики», квалификация «Инженер-механик». Военная специальность: - «Эксплуатация электроэнергетических систем корабля».</a:t>
            </a:r>
          </a:p>
          <a:p>
            <a:pPr indent="542925" algn="just"/>
            <a:r>
              <a:rPr lang="ru-RU" sz="1400" b="1" i="1" dirty="0" smtClean="0">
                <a:latin typeface="Times New Roman" pitchFamily="18" charset="0"/>
                <a:cs typeface="Times New Roman" pitchFamily="18" charset="0"/>
              </a:rPr>
              <a:t>1.4. </a:t>
            </a:r>
            <a:r>
              <a:rPr lang="ru-RU" sz="1400" b="1" i="1" dirty="0" smtClean="0">
                <a:solidFill>
                  <a:srgbClr val="FF0000"/>
                </a:solidFill>
                <a:latin typeface="Times New Roman" pitchFamily="18" charset="0"/>
                <a:cs typeface="Times New Roman" pitchFamily="18" charset="0"/>
              </a:rPr>
              <a:t>11.05.01 </a:t>
            </a:r>
            <a:r>
              <a:rPr lang="ru-RU" sz="1400" b="1" i="1" dirty="0" smtClean="0">
                <a:latin typeface="Times New Roman" pitchFamily="18" charset="0"/>
                <a:cs typeface="Times New Roman" pitchFamily="18" charset="0"/>
              </a:rPr>
              <a:t>«Радиоэлектронные системы и комплексы», квалификация – «Инженер». Военная специальность: - «Применение и эксплуатация гидроакустических средств»; - «Применение и эксплуатация радиотехнических средств кораблей»; - «Применение и эксплуатация средств радиоэлектронной борьбы сил флота».</a:t>
            </a:r>
          </a:p>
          <a:p>
            <a:pPr indent="542925" algn="just"/>
            <a:r>
              <a:rPr lang="ru-RU" sz="1400" b="1" i="1" dirty="0" smtClean="0">
                <a:latin typeface="Times New Roman" pitchFamily="18" charset="0"/>
                <a:cs typeface="Times New Roman" pitchFamily="18" charset="0"/>
              </a:rPr>
              <a:t>1.5. </a:t>
            </a:r>
            <a:r>
              <a:rPr lang="ru-RU" sz="1400" b="1" i="1" dirty="0" smtClean="0">
                <a:solidFill>
                  <a:srgbClr val="FF0000"/>
                </a:solidFill>
                <a:latin typeface="Times New Roman" pitchFamily="18" charset="0"/>
                <a:cs typeface="Times New Roman" pitchFamily="18" charset="0"/>
              </a:rPr>
              <a:t>09.05.01</a:t>
            </a:r>
            <a:r>
              <a:rPr lang="ru-RU" sz="1400" b="1" i="1" dirty="0" smtClean="0">
                <a:latin typeface="Times New Roman" pitchFamily="18" charset="0"/>
                <a:cs typeface="Times New Roman" pitchFamily="18" charset="0"/>
              </a:rPr>
              <a:t> «Применение и эксплуатация автоматизированных систем специального назначения», квалификация – «Инженер». Военная специальность: - «Применение и эксплуатация автоматизированных систем управления сил флота»; - «Эксплуатация корабельных боевых информационных управляющих систем».</a:t>
            </a:r>
          </a:p>
          <a:p>
            <a:pPr indent="542925" algn="just"/>
            <a:r>
              <a:rPr lang="ru-RU" sz="1400" b="1" dirty="0" smtClean="0">
                <a:latin typeface="Times New Roman" pitchFamily="18" charset="0"/>
                <a:cs typeface="Times New Roman" pitchFamily="18" charset="0"/>
              </a:rPr>
              <a:t>2. Программы высшего образования – специальности военного управления:</a:t>
            </a:r>
          </a:p>
          <a:p>
            <a:pPr indent="542925" algn="just"/>
            <a:r>
              <a:rPr lang="ru-RU" sz="1400" b="1" i="1" dirty="0" smtClean="0">
                <a:latin typeface="Times New Roman" pitchFamily="18" charset="0"/>
                <a:cs typeface="Times New Roman" pitchFamily="18" charset="0"/>
              </a:rPr>
              <a:t>2.4. </a:t>
            </a:r>
            <a:r>
              <a:rPr lang="ru-RU" sz="1400" b="1" i="1" dirty="0" smtClean="0">
                <a:solidFill>
                  <a:srgbClr val="FF0000"/>
                </a:solidFill>
                <a:latin typeface="Times New Roman" pitchFamily="18" charset="0"/>
                <a:cs typeface="Times New Roman" pitchFamily="18" charset="0"/>
              </a:rPr>
              <a:t>56.05.02 </a:t>
            </a:r>
            <a:r>
              <a:rPr lang="ru-RU" sz="1400" b="1" i="1" dirty="0" smtClean="0">
                <a:latin typeface="Times New Roman" pitchFamily="18" charset="0"/>
                <a:cs typeface="Times New Roman" pitchFamily="18" charset="0"/>
              </a:rPr>
              <a:t>«Радиационная, химическая и биологическая защита», квалификация – «Специалист в области радиационной, химической и биологической защиты». Военная специальность: - «Применение и эксплуатация вооружения и средств радиационной, химической и биологической защиты кораблей».</a:t>
            </a:r>
          </a:p>
          <a:p>
            <a:pPr lvl="0" indent="542925" algn="just"/>
            <a:r>
              <a:rPr lang="ru-RU" sz="1400" b="1" dirty="0" smtClean="0">
                <a:latin typeface="Times New Roman" pitchFamily="18" charset="0"/>
                <a:cs typeface="Times New Roman" pitchFamily="18" charset="0"/>
              </a:rPr>
              <a:t>2.2. </a:t>
            </a:r>
            <a:r>
              <a:rPr lang="ru-RU" sz="1400" b="1" i="1" dirty="0" smtClean="0">
                <a:solidFill>
                  <a:srgbClr val="FF0000"/>
                </a:solidFill>
                <a:latin typeface="Times New Roman" pitchFamily="18" charset="0"/>
                <a:cs typeface="Times New Roman" pitchFamily="18" charset="0"/>
              </a:rPr>
              <a:t>56.05.08</a:t>
            </a:r>
            <a:r>
              <a:rPr lang="ru-RU" sz="1400" b="1" i="1" dirty="0" smtClean="0">
                <a:latin typeface="Times New Roman" pitchFamily="18" charset="0"/>
                <a:cs typeface="Times New Roman" pitchFamily="18" charset="0"/>
              </a:rPr>
              <a:t> «Военно-политическая работа», квалификация – специалист в области военно-политической работы. Преподаватель.</a:t>
            </a:r>
            <a:endParaRPr lang="ru-RU" sz="1400" b="1" dirty="0" smtClean="0">
              <a:latin typeface="Times New Roman" pitchFamily="18" charset="0"/>
              <a:cs typeface="Times New Roman" pitchFamily="18" charset="0"/>
            </a:endParaRPr>
          </a:p>
          <a:p>
            <a:pPr indent="542925" algn="just"/>
            <a:r>
              <a:rPr lang="ru-RU" sz="1400" b="1" dirty="0" smtClean="0">
                <a:latin typeface="Times New Roman" pitchFamily="18" charset="0"/>
                <a:cs typeface="Times New Roman" pitchFamily="18" charset="0"/>
              </a:rPr>
              <a:t>3. Программы среднего профессионального образования:</a:t>
            </a:r>
          </a:p>
          <a:p>
            <a:pPr indent="542925" algn="just"/>
            <a:r>
              <a:rPr lang="ru-RU" sz="1400" b="1" i="1" dirty="0" smtClean="0">
                <a:latin typeface="Times New Roman" pitchFamily="18" charset="0"/>
                <a:cs typeface="Times New Roman" pitchFamily="18" charset="0"/>
              </a:rPr>
              <a:t>3.1. </a:t>
            </a:r>
            <a:r>
              <a:rPr lang="ru-RU" sz="1400" b="1" i="1" dirty="0" smtClean="0">
                <a:solidFill>
                  <a:srgbClr val="FF0000"/>
                </a:solidFill>
                <a:latin typeface="Times New Roman" pitchFamily="18" charset="0"/>
                <a:cs typeface="Times New Roman" pitchFamily="18" charset="0"/>
              </a:rPr>
              <a:t>26.02.06</a:t>
            </a:r>
            <a:r>
              <a:rPr lang="ru-RU" sz="1400" b="1" i="1" dirty="0" smtClean="0">
                <a:latin typeface="Times New Roman" pitchFamily="18" charset="0"/>
                <a:cs typeface="Times New Roman" pitchFamily="18" charset="0"/>
              </a:rPr>
              <a:t> «Эксплуатация судового электрооборудования и средств автоматики», квалификация – «Техник-электромеханик».</a:t>
            </a:r>
          </a:p>
          <a:p>
            <a:pPr indent="542925" algn="just"/>
            <a:r>
              <a:rPr lang="ru-RU" sz="1400" b="1" i="1" dirty="0" smtClean="0">
                <a:latin typeface="Times New Roman" pitchFamily="18" charset="0"/>
                <a:cs typeface="Times New Roman" pitchFamily="18" charset="0"/>
              </a:rPr>
              <a:t>3.2. </a:t>
            </a:r>
            <a:r>
              <a:rPr lang="ru-RU" sz="1400" b="1" i="1" dirty="0" smtClean="0">
                <a:solidFill>
                  <a:srgbClr val="FF0000"/>
                </a:solidFill>
                <a:latin typeface="Times New Roman" pitchFamily="18" charset="0"/>
                <a:cs typeface="Times New Roman" pitchFamily="18" charset="0"/>
              </a:rPr>
              <a:t>09.02.06</a:t>
            </a:r>
            <a:r>
              <a:rPr lang="ru-RU" sz="1400" b="1" i="1" dirty="0" smtClean="0">
                <a:latin typeface="Times New Roman" pitchFamily="18" charset="0"/>
                <a:cs typeface="Times New Roman" pitchFamily="18" charset="0"/>
              </a:rPr>
              <a:t> «Сетевое и системное администрирование», квалификация – «Сетевой и системный администратор». </a:t>
            </a:r>
          </a:p>
          <a:p>
            <a:pPr indent="542925" algn="just"/>
            <a:r>
              <a:rPr lang="ru-RU" sz="1400" b="1" i="1" dirty="0" smtClean="0">
                <a:latin typeface="Times New Roman" pitchFamily="18" charset="0"/>
                <a:cs typeface="Times New Roman" pitchFamily="18" charset="0"/>
              </a:rPr>
              <a:t>3.3. </a:t>
            </a:r>
            <a:r>
              <a:rPr lang="ru-RU" sz="1400" b="1" i="1" dirty="0" smtClean="0">
                <a:solidFill>
                  <a:srgbClr val="FF0000"/>
                </a:solidFill>
                <a:latin typeface="Times New Roman" pitchFamily="18" charset="0"/>
                <a:cs typeface="Times New Roman" pitchFamily="18" charset="0"/>
              </a:rPr>
              <a:t>11.02.16</a:t>
            </a:r>
            <a:r>
              <a:rPr lang="ru-RU" sz="1400" b="1" i="1" dirty="0" smtClean="0">
                <a:latin typeface="Times New Roman" pitchFamily="18" charset="0"/>
                <a:cs typeface="Times New Roman" pitchFamily="18" charset="0"/>
              </a:rPr>
              <a:t> «Монтаж, техническое обслуживание и ремонт</a:t>
            </a:r>
            <a:br>
              <a:rPr lang="ru-RU" sz="1400" b="1" i="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электронных приборов и устройств», квалификация – «Специалист по электронным приборам и устройствам».</a:t>
            </a:r>
          </a:p>
          <a:p>
            <a:pPr indent="542925" algn="just"/>
            <a:r>
              <a:rPr lang="ru-RU" sz="1400" b="1" i="1" dirty="0" smtClean="0">
                <a:latin typeface="Times New Roman" pitchFamily="18" charset="0"/>
                <a:cs typeface="Times New Roman" pitchFamily="18" charset="0"/>
              </a:rPr>
              <a:t>3.4. </a:t>
            </a:r>
            <a:r>
              <a:rPr lang="ru-RU" sz="1400" b="1" i="1" dirty="0" smtClean="0">
                <a:solidFill>
                  <a:srgbClr val="FF0000"/>
                </a:solidFill>
                <a:latin typeface="Times New Roman" pitchFamily="18" charset="0"/>
                <a:cs typeface="Times New Roman" pitchFamily="18" charset="0"/>
              </a:rPr>
              <a:t>26.02.05 </a:t>
            </a:r>
            <a:r>
              <a:rPr lang="ru-RU" sz="1400" b="1" i="1" dirty="0" smtClean="0">
                <a:latin typeface="Times New Roman" pitchFamily="18" charset="0"/>
                <a:cs typeface="Times New Roman" pitchFamily="18" charset="0"/>
              </a:rPr>
              <a:t>«Эксплуатация судовых энергетических установок», квалификация – «Техник-судомеханик».</a:t>
            </a:r>
          </a:p>
          <a:p>
            <a:pPr indent="542925" algn="just"/>
            <a:r>
              <a:rPr lang="ru-RU" sz="1400" b="1" i="1" dirty="0" smtClean="0">
                <a:latin typeface="Times New Roman" pitchFamily="18" charset="0"/>
                <a:cs typeface="Times New Roman" pitchFamily="18" charset="0"/>
              </a:rPr>
              <a:t>3.5. </a:t>
            </a:r>
            <a:r>
              <a:rPr lang="ru-RU" sz="1400" b="1" i="1" dirty="0" smtClean="0">
                <a:solidFill>
                  <a:srgbClr val="FF0000"/>
                </a:solidFill>
                <a:latin typeface="Times New Roman" pitchFamily="18" charset="0"/>
                <a:cs typeface="Times New Roman" pitchFamily="18" charset="0"/>
              </a:rPr>
              <a:t>26.02.06 </a:t>
            </a:r>
            <a:r>
              <a:rPr lang="ru-RU" sz="1400" b="1" i="1" dirty="0" smtClean="0">
                <a:latin typeface="Times New Roman" pitchFamily="18" charset="0"/>
                <a:cs typeface="Times New Roman" pitchFamily="18" charset="0"/>
              </a:rPr>
              <a:t>«Эксплуатация судового электрооборудования и средств автоматики», квалификация – «Техник-электромеханик».</a:t>
            </a:r>
          </a:p>
          <a:p>
            <a:pPr indent="542925" algn="just"/>
            <a:endParaRPr lang="ru-RU" sz="1400" b="1" i="1" dirty="0" smtClean="0">
              <a:latin typeface="Times New Roman" pitchFamily="18" charset="0"/>
              <a:cs typeface="Times New Roman" pitchFamily="18" charset="0"/>
            </a:endParaRPr>
          </a:p>
          <a:p>
            <a:pPr indent="542925" algn="just"/>
            <a:endParaRPr lang="ru-RU" sz="1400" b="1" i="1" dirty="0" smtClean="0">
              <a:latin typeface="Times New Roman" pitchFamily="18" charset="0"/>
              <a:cs typeface="Times New Roman" pitchFamily="18" charset="0"/>
            </a:endParaRPr>
          </a:p>
          <a:p>
            <a:pPr indent="542925" algn="just"/>
            <a:endParaRPr lang="ru-RU" sz="1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8"/>
            <a:ext cx="75724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БАЛТИЙСКОЕ ВЫСШЕЕ ВОЕННО-МОРСКОЕ</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УЧИЛИЩЕ</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им. </a:t>
            </a:r>
            <a:r>
              <a:rPr lang="ru-RU" b="1" dirty="0" smtClean="0">
                <a:latin typeface="Times New Roman" pitchFamily="18" charset="0"/>
                <a:ea typeface="Times New Roman" pitchFamily="18" charset="0"/>
                <a:cs typeface="Times New Roman" pitchFamily="18" charset="0"/>
              </a:rPr>
              <a:t>АДМИРАЛА Ф.Ф. УШАКОВА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Балтийское высшее военно-морское училище – готовит специалистов с высшим и средним профессиональным военно-специальным образованием в интересах военно-морского флота Вооруженных сил РФ</a:t>
            </a:r>
            <a:endParaRPr lang="ru-RU" sz="2000" dirty="0">
              <a:solidFill>
                <a:schemeClr val="bg1"/>
              </a:solidFill>
              <a:latin typeface="Arial Black" pitchFamily="34" charset="0"/>
            </a:endParaRPr>
          </a:p>
        </p:txBody>
      </p:sp>
      <p:sp>
        <p:nvSpPr>
          <p:cNvPr id="22" name="Прямоугольник 21"/>
          <p:cNvSpPr/>
          <p:nvPr/>
        </p:nvSpPr>
        <p:spPr>
          <a:xfrm>
            <a:off x="574645" y="4814896"/>
            <a:ext cx="8858312" cy="2246769"/>
          </a:xfrm>
          <a:prstGeom prst="rect">
            <a:avLst/>
          </a:prstGeom>
        </p:spPr>
        <p:txBody>
          <a:bodyPr wrap="square">
            <a:spAutoFit/>
          </a:bodyPr>
          <a:lstStyle/>
          <a:p>
            <a:pPr algn="just"/>
            <a:r>
              <a:rPr lang="ru-RU" sz="1400" b="1" dirty="0" smtClean="0">
                <a:latin typeface="Times New Roman" pitchFamily="18" charset="0"/>
                <a:cs typeface="Times New Roman" pitchFamily="18" charset="0"/>
              </a:rPr>
              <a:t>Свою историю Балтийское высшее военно-морское училище (далее – БВВМУ) ведёт с 1948 года, когда было образовано 2-е Балтийское высшее военно-морское училище, которое действовало как самостоятельное военно-учебное заведение до 2009 года.  С 2009 года до 2023 года учебное заведение ведет образовательную деятельность как филиал Военно-учебного научного центра Военно-морского флота «Военно-морская академия». </a:t>
            </a:r>
          </a:p>
          <a:p>
            <a:pPr algn="just"/>
            <a:r>
              <a:rPr lang="ru-RU" sz="1400" b="1" dirty="0" smtClean="0">
                <a:latin typeface="Times New Roman" pitchFamily="18" charset="0"/>
                <a:cs typeface="Times New Roman" pitchFamily="18" charset="0"/>
              </a:rPr>
              <a:t>С 2023 года, после реорганизации ВУНЦ  ВМФ «ВМА», БВВМУ вновь ведет образовательную деятельность как самостоятельное военно-учебное заведение Вооруженных сил Российской Федерации в интересах Военно-морского флота России и осуществляет подготовку специалистов по образовательным программам высшего образования с полной военно-специальной подготовкой и среднего профессионального образования со средней военно-специальной подготовкой.</a:t>
            </a:r>
          </a:p>
        </p:txBody>
      </p:sp>
      <p:sp>
        <p:nvSpPr>
          <p:cNvPr id="23" name="Прямоугольник 22"/>
          <p:cNvSpPr/>
          <p:nvPr/>
        </p:nvSpPr>
        <p:spPr>
          <a:xfrm flipV="1">
            <a:off x="3146413" y="5837053"/>
            <a:ext cx="6286544" cy="307777"/>
          </a:xfrm>
          <a:prstGeom prst="rect">
            <a:avLst/>
          </a:prstGeom>
        </p:spPr>
        <p:txBody>
          <a:bodyPr wrap="square">
            <a:spAutoFit/>
          </a:bodyPr>
          <a:lstStyle/>
          <a:p>
            <a:pPr algn="just"/>
            <a:r>
              <a:rPr lang="ru-RU" sz="1400" b="1" dirty="0" smtClean="0">
                <a:latin typeface="Times New Roman" pitchFamily="18" charset="0"/>
                <a:cs typeface="Times New Roman" pitchFamily="18" charset="0"/>
              </a:rPr>
              <a:t>.</a:t>
            </a:r>
            <a:endParaRPr lang="ru-RU" sz="1400" dirty="0"/>
          </a:p>
        </p:txBody>
      </p:sp>
      <p:pic>
        <p:nvPicPr>
          <p:cNvPr id="15" name="Picture 2"/>
          <p:cNvPicPr>
            <a:picLocks noChangeAspect="1" noChangeArrowheads="1"/>
          </p:cNvPicPr>
          <p:nvPr/>
        </p:nvPicPr>
        <p:blipFill>
          <a:blip r:embed="rId5"/>
          <a:srcRect/>
          <a:stretch>
            <a:fillRect/>
          </a:stretch>
        </p:blipFill>
        <p:spPr bwMode="auto">
          <a:xfrm>
            <a:off x="8575701" y="171426"/>
            <a:ext cx="884657" cy="1028682"/>
          </a:xfrm>
          <a:prstGeom prst="rect">
            <a:avLst/>
          </a:prstGeom>
          <a:noFill/>
          <a:ln w="9525">
            <a:noFill/>
            <a:miter lim="800000"/>
            <a:headEnd/>
            <a:tailEnd/>
          </a:ln>
          <a:effectLst/>
        </p:spPr>
      </p:pic>
      <p:pic>
        <p:nvPicPr>
          <p:cNvPr id="17" name="Рисунок 16"/>
          <p:cNvPicPr/>
          <p:nvPr/>
        </p:nvPicPr>
        <p:blipFill>
          <a:blip r:embed="rId6"/>
          <a:srcRect l="1764" t="20889" r="44658" b="9699"/>
          <a:stretch>
            <a:fillRect/>
          </a:stretch>
        </p:blipFill>
        <p:spPr bwMode="auto">
          <a:xfrm>
            <a:off x="788959" y="1171558"/>
            <a:ext cx="5072098"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3582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БАЛТИЙСКОЕ ВЫСШЕЕ ВОЕННО-МОРСКОЕ УЧИЛИЩЕ им. АДМИРАЛА Ф.Ф. УШАКОВА</a:t>
            </a:r>
            <a:endParaRPr lang="ru-RU" dirty="0" smtClean="0">
              <a:latin typeface="Times New Roman" pitchFamily="18" charset="0"/>
              <a:cs typeface="Times New Roman" pitchFamily="18" charset="0"/>
            </a:endParaRPr>
          </a:p>
        </p:txBody>
      </p:sp>
      <p:sp>
        <p:nvSpPr>
          <p:cNvPr id="15" name="Прямоугольник 14"/>
          <p:cNvSpPr/>
          <p:nvPr/>
        </p:nvSpPr>
        <p:spPr>
          <a:xfrm>
            <a:off x="788959" y="742930"/>
            <a:ext cx="8572560" cy="7201972"/>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«Балтийское высшее военно-морское училище имени адмирала Ф.Ф. Ушакова» (далее – БВВМУ) осуществляет подготовку специалистов по следующим специальностям:</a:t>
            </a:r>
          </a:p>
          <a:p>
            <a:pPr indent="542925" algn="just"/>
            <a:r>
              <a:rPr lang="ru-RU" sz="1400" b="1" dirty="0" smtClean="0">
                <a:latin typeface="Times New Roman" pitchFamily="18" charset="0"/>
                <a:cs typeface="Times New Roman" pitchFamily="18" charset="0"/>
              </a:rPr>
              <a:t>1. Программы высшего образования (с присвоением по окончании воинского звания «лейтенант»): </a:t>
            </a:r>
          </a:p>
          <a:p>
            <a:pPr indent="542925" algn="just"/>
            <a:r>
              <a:rPr lang="ru-RU" sz="1400" b="1" i="1" dirty="0" smtClean="0">
                <a:latin typeface="Times New Roman" pitchFamily="18" charset="0"/>
                <a:cs typeface="Times New Roman" pitchFamily="18" charset="0"/>
              </a:rPr>
              <a:t>1.1. </a:t>
            </a:r>
            <a:r>
              <a:rPr lang="ru-RU" sz="1400" b="1" i="1" dirty="0" smtClean="0">
                <a:solidFill>
                  <a:srgbClr val="FF0000"/>
                </a:solidFill>
                <a:latin typeface="Times New Roman" pitchFamily="18" charset="0"/>
                <a:cs typeface="Times New Roman" pitchFamily="18" charset="0"/>
              </a:rPr>
              <a:t>11.00.00</a:t>
            </a:r>
            <a:r>
              <a:rPr lang="ru-RU" sz="1400" b="1" i="1" dirty="0" smtClean="0">
                <a:latin typeface="Times New Roman" pitchFamily="18" charset="0"/>
                <a:cs typeface="Times New Roman" pitchFamily="18" charset="0"/>
              </a:rPr>
              <a:t> «Электроника, радиотехника и системы связи»; </a:t>
            </a:r>
            <a:r>
              <a:rPr lang="ru-RU" sz="1400" b="1" i="1" dirty="0" smtClean="0">
                <a:solidFill>
                  <a:srgbClr val="FF0000"/>
                </a:solidFill>
                <a:latin typeface="Times New Roman" pitchFamily="18" charset="0"/>
                <a:cs typeface="Times New Roman" pitchFamily="18" charset="0"/>
              </a:rPr>
              <a:t>11.05.02 </a:t>
            </a:r>
            <a:r>
              <a:rPr lang="ru-RU" sz="1400" b="1" i="1" dirty="0" smtClean="0">
                <a:latin typeface="Times New Roman" pitchFamily="18" charset="0"/>
                <a:cs typeface="Times New Roman" pitchFamily="18" charset="0"/>
              </a:rPr>
              <a:t>«Специальные радиотехнические системы», квалификация – «Инженер специальных радиотехнических систем».</a:t>
            </a:r>
          </a:p>
          <a:p>
            <a:pPr indent="542925" algn="just"/>
            <a:r>
              <a:rPr lang="ru-RU" sz="1400" b="1" i="1" dirty="0" smtClean="0">
                <a:latin typeface="Times New Roman" pitchFamily="18" charset="0"/>
                <a:cs typeface="Times New Roman" pitchFamily="18" charset="0"/>
              </a:rPr>
              <a:t>1.2. </a:t>
            </a:r>
            <a:r>
              <a:rPr lang="ru-RU" sz="1400" b="1" i="1" dirty="0" smtClean="0">
                <a:solidFill>
                  <a:srgbClr val="FF0000"/>
                </a:solidFill>
                <a:latin typeface="Times New Roman" pitchFamily="18" charset="0"/>
                <a:cs typeface="Times New Roman" pitchFamily="18" charset="0"/>
              </a:rPr>
              <a:t>11.05.04</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Инфокоммуникационные</a:t>
            </a:r>
            <a:r>
              <a:rPr lang="ru-RU" sz="1400" b="1" i="1" dirty="0" smtClean="0">
                <a:latin typeface="Times New Roman" pitchFamily="18" charset="0"/>
                <a:cs typeface="Times New Roman" pitchFamily="18" charset="0"/>
              </a:rPr>
              <a:t> технологии и системы специальной связи», квалификация – «Инженер».</a:t>
            </a:r>
          </a:p>
          <a:p>
            <a:pPr indent="542925" algn="just"/>
            <a:r>
              <a:rPr lang="ru-RU" sz="1400" b="1" i="1" dirty="0" smtClean="0">
                <a:latin typeface="Times New Roman" pitchFamily="18" charset="0"/>
                <a:cs typeface="Times New Roman" pitchFamily="18" charset="0"/>
              </a:rPr>
              <a:t>1.3. </a:t>
            </a:r>
            <a:r>
              <a:rPr lang="ru-RU" sz="1400" b="1" i="1" dirty="0" smtClean="0">
                <a:solidFill>
                  <a:srgbClr val="FF0000"/>
                </a:solidFill>
                <a:latin typeface="Times New Roman" pitchFamily="18" charset="0"/>
                <a:cs typeface="Times New Roman" pitchFamily="18" charset="0"/>
              </a:rPr>
              <a:t>26.00.00</a:t>
            </a:r>
            <a:r>
              <a:rPr lang="ru-RU" sz="1400" b="1" i="1" dirty="0" smtClean="0">
                <a:latin typeface="Times New Roman" pitchFamily="18" charset="0"/>
                <a:cs typeface="Times New Roman" pitchFamily="18" charset="0"/>
              </a:rPr>
              <a:t> «Техника и технологии кораблестроения и водного транспорта», </a:t>
            </a:r>
            <a:r>
              <a:rPr lang="ru-RU" sz="1400" b="1" i="1" dirty="0" smtClean="0">
                <a:solidFill>
                  <a:srgbClr val="FF0000"/>
                </a:solidFill>
                <a:latin typeface="Times New Roman" pitchFamily="18" charset="0"/>
                <a:cs typeface="Times New Roman" pitchFamily="18" charset="0"/>
              </a:rPr>
              <a:t>26.05.04</a:t>
            </a:r>
            <a:r>
              <a:rPr lang="ru-RU" sz="1400" b="1" i="1" dirty="0" smtClean="0">
                <a:latin typeface="Times New Roman" pitchFamily="18" charset="0"/>
                <a:cs typeface="Times New Roman" pitchFamily="18" charset="0"/>
              </a:rPr>
              <a:t> «Применение и эксплуатация технических систем надводных кораблей и подводных лодок» квалификация – «Инженер».</a:t>
            </a:r>
          </a:p>
          <a:p>
            <a:pPr indent="542925" algn="just"/>
            <a:r>
              <a:rPr lang="ru-RU" sz="1400" b="1" dirty="0" smtClean="0">
                <a:latin typeface="Times New Roman" pitchFamily="18" charset="0"/>
                <a:cs typeface="Times New Roman" pitchFamily="18" charset="0"/>
              </a:rPr>
              <a:t>2. Программы среднего профессионального образования (с присвоением по окончании воинского звания «мичман»):</a:t>
            </a:r>
          </a:p>
          <a:p>
            <a:pPr indent="542925" algn="just"/>
            <a:r>
              <a:rPr lang="ru-RU" sz="1400" b="1" i="1" dirty="0" smtClean="0">
                <a:latin typeface="Times New Roman" pitchFamily="18" charset="0"/>
                <a:cs typeface="Times New Roman" pitchFamily="18" charset="0"/>
              </a:rPr>
              <a:t>2.1. «Электроника, радиотехника и системы связи», «Системы радиосвязи, мобильной связи</a:t>
            </a:r>
            <a:br>
              <a:rPr lang="ru-RU" sz="1400" b="1" i="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и телерадиовещания», квалификация – «Специалист по системам радиосвязи, мобильной связи и телерадиовещания».</a:t>
            </a:r>
          </a:p>
          <a:p>
            <a:pPr indent="542925" algn="just"/>
            <a:r>
              <a:rPr lang="ru-RU" sz="1400" b="1" i="1" dirty="0" smtClean="0">
                <a:latin typeface="Times New Roman" pitchFamily="18" charset="0"/>
                <a:cs typeface="Times New Roman" pitchFamily="18" charset="0"/>
              </a:rPr>
              <a:t>2.2. «Техника и технологии кораблестроения и водного транспорта» «Эксплуатация судового электрооборудования и средств автоматики», квалификация – «Техник-электромеханик».</a:t>
            </a:r>
          </a:p>
          <a:p>
            <a:pPr indent="542925" algn="just"/>
            <a:r>
              <a:rPr lang="ru-RU" sz="1400" b="1" dirty="0" smtClean="0">
                <a:latin typeface="Times New Roman" pitchFamily="18" charset="0"/>
                <a:cs typeface="Times New Roman" pitchFamily="18" charset="0"/>
              </a:rPr>
              <a:t>Срок обучения по всем специальностям высшего образования – 5 лет. Срок обучения по всем специальностям среднего профессионального образования – 2 года 10 месяцев.</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поступающих на обучение по специальностям высшего образования, проводится по математике (профильный уровень), физике и русскому языку по результатам ЕГЭ. 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общеобразовательным предметам. Для поступления на обучение по программам со средней военно-специальной подготовкой учитываются оценки среднего балла аттестата. </a:t>
            </a:r>
          </a:p>
          <a:p>
            <a:pPr algn="r"/>
            <a:r>
              <a:rPr lang="ru-RU" sz="1400" b="1" dirty="0" smtClean="0">
                <a:latin typeface="Times New Roman" pitchFamily="18" charset="0"/>
                <a:cs typeface="Times New Roman" pitchFamily="18" charset="0"/>
              </a:rPr>
              <a:t>Адрес: 236036, г. Калининград, Советский проспект, д. 82;</a:t>
            </a:r>
            <a:endParaRPr lang="en-US" sz="1400" b="1" dirty="0" smtClean="0">
              <a:latin typeface="Times New Roman" pitchFamily="18" charset="0"/>
              <a:cs typeface="Times New Roman" pitchFamily="18" charset="0"/>
            </a:endParaRPr>
          </a:p>
          <a:p>
            <a:pPr algn="r"/>
            <a:r>
              <a:rPr lang="ru-RU" sz="1400" b="1" dirty="0" smtClean="0">
                <a:latin typeface="Times New Roman" pitchFamily="18" charset="0"/>
                <a:cs typeface="Times New Roman" pitchFamily="18" charset="0"/>
              </a:rPr>
              <a:t>Телефон: 8 (4012) 93-52-108; </a:t>
            </a: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vunc-vmf-bvmi@mil.ru</a:t>
            </a:r>
            <a:r>
              <a:rPr lang="ru-RU" sz="1400" b="1" dirty="0" smtClean="0">
                <a:latin typeface="Times New Roman" pitchFamily="18" charset="0"/>
                <a:cs typeface="Times New Roman" pitchFamily="18" charset="0"/>
              </a:rPr>
              <a:t>;</a:t>
            </a:r>
          </a:p>
          <a:p>
            <a:pPr indent="542925" algn="just"/>
            <a:endParaRPr lang="ru-RU" sz="1400" b="1" dirty="0" smtClean="0">
              <a:latin typeface="Times New Roman" pitchFamily="18" charset="0"/>
              <a:cs typeface="Times New Roman" pitchFamily="18" charset="0"/>
            </a:endParaRPr>
          </a:p>
          <a:p>
            <a:pPr indent="542925" algn="just"/>
            <a:endParaRPr lang="ru-RU" sz="1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50098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ТИХООКЕАНСКОЕ ВЫСШЕЕ ВОЕННО-МОРСКОЕ УЧИЛИЩЕ им. С.О. МАКАРОВА (г. ВЛАДИВОСТОК)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Тихоокеанское высшее военно-морское училище – готовит специалистов с высшим и средним профессиональным военно-специальным образованием в интересах военно-морского флота Вооруженных сил РФ</a:t>
            </a:r>
            <a:endParaRPr lang="ru-RU" sz="2000" dirty="0">
              <a:solidFill>
                <a:schemeClr val="bg1"/>
              </a:solidFill>
              <a:latin typeface="Arial Black" pitchFamily="34" charset="0"/>
            </a:endParaRPr>
          </a:p>
        </p:txBody>
      </p:sp>
      <p:sp>
        <p:nvSpPr>
          <p:cNvPr id="22" name="Прямоугольник 21"/>
          <p:cNvSpPr/>
          <p:nvPr/>
        </p:nvSpPr>
        <p:spPr>
          <a:xfrm>
            <a:off x="646083" y="4814896"/>
            <a:ext cx="8858312"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18 октября 1937 года на основании Постановления Совета Народных Комиссаров о расширении сети военно-морских учебных заведений была издана Директива о формировании в г. Владивосток 3-го Военно-морского училища Рабоче-крестьянской Красной Армии. 5 мая 1939 года 3-е ВМУ переименовано в Тихоокеанское военно-морское училище. </a:t>
            </a:r>
          </a:p>
          <a:p>
            <a:pPr algn="just"/>
            <a:r>
              <a:rPr lang="ru-RU" sz="1400" b="1" dirty="0" smtClean="0">
                <a:latin typeface="Times New Roman" pitchFamily="18" charset="0"/>
                <a:cs typeface="Times New Roman" pitchFamily="18" charset="0"/>
              </a:rPr>
              <a:t>В настоящее время ТОВВМУ имени С.О.Макарова – одна из основных баз военно-морского образования, обеспечивающая кадрами флот России, известная высоким качеством военной и профессиональной подготовки, подготовившая тысячи морских офицеров, одно из лучших военно-морских вузов России. В стенах прославленного учебного заведения подготовлено более 18 тысяч офицеров, из которых более 240 стали адмиралами. 16 выпускников и сотрудников училища получили звания Героя Советского Союза и России. В  училище действуют факультеты: Кораблевождения и минно-торпедного вооружения; Средней военно-специальной подготовки; Профессиональной переподготовки и повышения квалификации.</a:t>
            </a:r>
            <a:r>
              <a:rPr lang="ru-RU" sz="1400" dirty="0" smtClean="0"/>
              <a:t> </a:t>
            </a:r>
            <a:endParaRPr lang="ru-RU" sz="1400" b="1" dirty="0">
              <a:latin typeface="Times New Roman" pitchFamily="18" charset="0"/>
              <a:cs typeface="Times New Roman" pitchFamily="18" charset="0"/>
            </a:endParaRPr>
          </a:p>
        </p:txBody>
      </p:sp>
      <p:sp>
        <p:nvSpPr>
          <p:cNvPr id="23" name="Прямоугольник 22"/>
          <p:cNvSpPr/>
          <p:nvPr/>
        </p:nvSpPr>
        <p:spPr>
          <a:xfrm flipV="1">
            <a:off x="3146413" y="5837053"/>
            <a:ext cx="6286544" cy="307777"/>
          </a:xfrm>
          <a:prstGeom prst="rect">
            <a:avLst/>
          </a:prstGeom>
        </p:spPr>
        <p:txBody>
          <a:bodyPr wrap="square">
            <a:spAutoFit/>
          </a:bodyPr>
          <a:lstStyle/>
          <a:p>
            <a:pPr algn="just"/>
            <a:r>
              <a:rPr lang="ru-RU" sz="1400" b="1" dirty="0" smtClean="0">
                <a:latin typeface="Times New Roman" pitchFamily="18" charset="0"/>
                <a:cs typeface="Times New Roman" pitchFamily="18" charset="0"/>
              </a:rPr>
              <a:t>.</a:t>
            </a:r>
            <a:endParaRPr lang="ru-RU" sz="1400" dirty="0"/>
          </a:p>
        </p:txBody>
      </p:sp>
      <p:pic>
        <p:nvPicPr>
          <p:cNvPr id="15" name="Рисунок 14" descr="https://ens.mil.ru/files/morf/tvvmu.jpg"/>
          <p:cNvPicPr/>
          <p:nvPr/>
        </p:nvPicPr>
        <p:blipFill>
          <a:blip r:embed="rId5">
            <a:extLst>
              <a:ext uri="{28A0092B-C50C-407E-A947-70E740481C1C}">
                <a14:useLocalDpi xmlns:a14="http://schemas.microsoft.com/office/drawing/2010/main" val="0"/>
              </a:ext>
            </a:extLst>
          </a:blip>
          <a:srcRect/>
          <a:stretch>
            <a:fillRect/>
          </a:stretch>
        </p:blipFill>
        <p:spPr bwMode="auto">
          <a:xfrm>
            <a:off x="717521" y="1171558"/>
            <a:ext cx="5143536" cy="3643338"/>
          </a:xfrm>
          <a:prstGeom prst="rect">
            <a:avLst/>
          </a:prstGeom>
          <a:noFill/>
          <a:ln>
            <a:noFill/>
          </a:ln>
        </p:spPr>
      </p:pic>
      <p:pic>
        <p:nvPicPr>
          <p:cNvPr id="16" name="Picture 2"/>
          <p:cNvPicPr>
            <a:picLocks noChangeAspect="1" noChangeArrowheads="1"/>
          </p:cNvPicPr>
          <p:nvPr/>
        </p:nvPicPr>
        <p:blipFill>
          <a:blip r:embed="rId6"/>
          <a:srcRect/>
          <a:stretch>
            <a:fillRect/>
          </a:stretch>
        </p:blipFill>
        <p:spPr bwMode="auto">
          <a:xfrm>
            <a:off x="8647139" y="171426"/>
            <a:ext cx="850885" cy="1028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574777" y="171426"/>
            <a:ext cx="73581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ТИХООКЕАНСКОЕ ВЫСШЕЕ ВОЕННО-МОРСКОЕ УЧИЛИЩЕ имени С.О. МАКАРОВА (г. ВЛАДИВОСТОК)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Прямоугольник 26"/>
          <p:cNvSpPr/>
          <p:nvPr/>
        </p:nvSpPr>
        <p:spPr>
          <a:xfrm>
            <a:off x="646083" y="957244"/>
            <a:ext cx="8786874" cy="6524863"/>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«Тихоокеанское высшее военно-морское училище имени С.О. Макарова» (далее – ТОВВМУ) ») осуществляет подготовку специалистов по образовательным программам высшего образования с полной военно-специальной подготовкой и среднего профессионального образования со средней военно-специальной подготовкой, для Военно-морского флота Вооруженных сил Российской Федерации.</a:t>
            </a:r>
          </a:p>
          <a:p>
            <a:pPr indent="542925" algn="just"/>
            <a:r>
              <a:rPr lang="ru-RU" sz="1400" b="1" dirty="0" smtClean="0">
                <a:latin typeface="Times New Roman" pitchFamily="18" charset="0"/>
                <a:cs typeface="Times New Roman" pitchFamily="18" charset="0"/>
              </a:rPr>
              <a:t>Выпускникам по специальностям высшего образования (</a:t>
            </a:r>
            <a:r>
              <a:rPr lang="ru-RU" sz="1400" b="1" dirty="0" err="1" smtClean="0">
                <a:latin typeface="Times New Roman" pitchFamily="18" charset="0"/>
                <a:cs typeface="Times New Roman" pitchFamily="18" charset="0"/>
              </a:rPr>
              <a:t>специалитета</a:t>
            </a:r>
            <a:r>
              <a:rPr lang="ru-RU" sz="1400" b="1" dirty="0" smtClean="0">
                <a:latin typeface="Times New Roman" pitchFamily="18" charset="0"/>
                <a:cs typeface="Times New Roman" pitchFamily="18" charset="0"/>
              </a:rPr>
              <a:t>) выдается диплом о высшем образовании установленного образца по гражданской специальности с присвоением соответствующей квалификации и воинского звания «лейтенант». Выпускникам по специальностям среднего профессионального образования выдается диплом установленного образца по гражданской специальности с присвоением соответствующей квалификации и воинского звания «мичман». </a:t>
            </a:r>
          </a:p>
          <a:p>
            <a:pPr indent="542925" algn="just"/>
            <a:r>
              <a:rPr lang="ru-RU" sz="1400" b="1" dirty="0" smtClean="0">
                <a:latin typeface="Times New Roman" pitchFamily="18" charset="0"/>
                <a:cs typeface="Times New Roman" pitchFamily="18" charset="0"/>
              </a:rPr>
              <a:t>Перечень специальностей подготовки по которым осуществляется набор курсантов:</a:t>
            </a:r>
          </a:p>
          <a:p>
            <a:pPr indent="542925" algn="just"/>
            <a:r>
              <a:rPr lang="ru-RU" sz="1400" b="1" dirty="0" smtClean="0">
                <a:latin typeface="Times New Roman" pitchFamily="18" charset="0"/>
                <a:cs typeface="Times New Roman" pitchFamily="18" charset="0"/>
              </a:rPr>
              <a:t>1. Программы высшего образования:</a:t>
            </a:r>
          </a:p>
          <a:p>
            <a:pPr indent="542925" algn="just"/>
            <a:r>
              <a:rPr lang="ru-RU" sz="1400" b="1" i="1" dirty="0" smtClean="0">
                <a:latin typeface="Times New Roman" pitchFamily="18" charset="0"/>
                <a:cs typeface="Times New Roman" pitchFamily="18" charset="0"/>
              </a:rPr>
              <a:t>1.1. Гражданская </a:t>
            </a:r>
            <a:r>
              <a:rPr lang="ru-RU" sz="1400" b="1" i="1" dirty="0" smtClean="0">
                <a:solidFill>
                  <a:srgbClr val="FF0000"/>
                </a:solidFill>
                <a:latin typeface="Times New Roman" pitchFamily="18" charset="0"/>
                <a:cs typeface="Times New Roman" pitchFamily="18" charset="0"/>
              </a:rPr>
              <a:t>11.05.01</a:t>
            </a:r>
            <a:r>
              <a:rPr lang="ru-RU" sz="1400" b="1" i="1" dirty="0" smtClean="0">
                <a:latin typeface="Times New Roman" pitchFamily="18" charset="0"/>
                <a:cs typeface="Times New Roman" pitchFamily="18" charset="0"/>
              </a:rPr>
              <a:t> «Радиоэлектронные системы и комплексы», квалификация – «Инженер».</a:t>
            </a:r>
          </a:p>
          <a:p>
            <a:pPr indent="542925" algn="just"/>
            <a:r>
              <a:rPr lang="ru-RU" sz="1400" b="1" i="1" dirty="0" smtClean="0">
                <a:latin typeface="Times New Roman" pitchFamily="18" charset="0"/>
                <a:cs typeface="Times New Roman" pitchFamily="18" charset="0"/>
              </a:rPr>
              <a:t>Военная специальность: - «Применение и эксплуатация гидроакустических средств»; - «Применение и эксплуатация радиотехнических средств кораблей»; - «Эксплуатация радиоэлектронного оборудования авиационных противолодочных и ракетных комплексов морской авиации». </a:t>
            </a:r>
          </a:p>
          <a:p>
            <a:pPr indent="542925" algn="just"/>
            <a:r>
              <a:rPr lang="ru-RU" sz="1400" b="1" i="1" dirty="0" smtClean="0">
                <a:latin typeface="Times New Roman" pitchFamily="18" charset="0"/>
                <a:cs typeface="Times New Roman" pitchFamily="18" charset="0"/>
              </a:rPr>
              <a:t>1.2. Гражданская </a:t>
            </a:r>
            <a:r>
              <a:rPr lang="ru-RU" sz="1400" b="1" i="1" dirty="0" smtClean="0">
                <a:solidFill>
                  <a:srgbClr val="FF0000"/>
                </a:solidFill>
                <a:latin typeface="Times New Roman" pitchFamily="18" charset="0"/>
                <a:cs typeface="Times New Roman" pitchFamily="18" charset="0"/>
              </a:rPr>
              <a:t>11.05.04</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Инфокоммуникационные</a:t>
            </a:r>
            <a:r>
              <a:rPr lang="ru-RU" sz="1400" b="1" i="1" dirty="0" smtClean="0">
                <a:latin typeface="Times New Roman" pitchFamily="18" charset="0"/>
                <a:cs typeface="Times New Roman" pitchFamily="18" charset="0"/>
              </a:rPr>
              <a:t> технологии и системы специальной связи», квалификация – «Инженер специальных радиотехнических систем».</a:t>
            </a:r>
          </a:p>
          <a:p>
            <a:pPr indent="542925" algn="just"/>
            <a:r>
              <a:rPr lang="ru-RU" sz="1400" b="1" i="1" dirty="0" smtClean="0">
                <a:latin typeface="Times New Roman" pitchFamily="18" charset="0"/>
                <a:cs typeface="Times New Roman" pitchFamily="18" charset="0"/>
              </a:rPr>
              <a:t>Военная специальность: - «Применение и эксплуатация корабельных комплексов связи». </a:t>
            </a:r>
          </a:p>
          <a:p>
            <a:pPr indent="542925" algn="just"/>
            <a:r>
              <a:rPr lang="ru-RU" sz="1400" b="1" i="1" dirty="0" smtClean="0">
                <a:latin typeface="Times New Roman" pitchFamily="18" charset="0"/>
                <a:cs typeface="Times New Roman" pitchFamily="18" charset="0"/>
              </a:rPr>
              <a:t>1.1. Гражданская </a:t>
            </a:r>
            <a:r>
              <a:rPr lang="ru-RU" sz="1400" b="1" i="1" dirty="0" smtClean="0">
                <a:solidFill>
                  <a:srgbClr val="FF0000"/>
                </a:solidFill>
                <a:latin typeface="Times New Roman" pitchFamily="18" charset="0"/>
                <a:cs typeface="Times New Roman" pitchFamily="18" charset="0"/>
              </a:rPr>
              <a:t>26.05.04</a:t>
            </a:r>
            <a:r>
              <a:rPr lang="ru-RU" sz="1400" b="1" i="1" dirty="0" smtClean="0">
                <a:latin typeface="Times New Roman" pitchFamily="18" charset="0"/>
                <a:cs typeface="Times New Roman" pitchFamily="18" charset="0"/>
              </a:rPr>
              <a:t> «Применение и эксплуатация технических систем надводных кораблей и подводных лодок», квалификация – «Инженер».</a:t>
            </a:r>
          </a:p>
          <a:p>
            <a:pPr indent="542925" algn="just"/>
            <a:r>
              <a:rPr lang="ru-RU" sz="1400" b="1" i="1" dirty="0" smtClean="0">
                <a:latin typeface="Times New Roman" pitchFamily="18" charset="0"/>
                <a:cs typeface="Times New Roman" pitchFamily="18" charset="0"/>
              </a:rPr>
              <a:t>Военная специальность: - «Кораблевождение и эксплуатация морских средств навигации»; - «Применение и эксплуатация морского подводного вооружения подводных лодок»; - «Применение и эксплуатация морского подводного вооружения надводных кораблей».</a:t>
            </a:r>
            <a:endParaRPr lang="ru-RU" sz="1400" b="1" dirty="0" smtClean="0">
              <a:latin typeface="Times New Roman" pitchFamily="18" charset="0"/>
              <a:cs typeface="Times New Roman" pitchFamily="18" charset="0"/>
            </a:endParaRPr>
          </a:p>
          <a:p>
            <a:pPr indent="542925" algn="just"/>
            <a:r>
              <a:rPr lang="ru-RU" sz="1400" b="1" dirty="0" smtClean="0">
                <a:latin typeface="Times New Roman" pitchFamily="18" charset="0"/>
                <a:cs typeface="Times New Roman" pitchFamily="18" charset="0"/>
              </a:rPr>
              <a:t>2. Программы среднего профессионального образования:</a:t>
            </a:r>
          </a:p>
          <a:p>
            <a:pPr indent="542925" algn="just"/>
            <a:r>
              <a:rPr lang="ru-RU" sz="1400" b="1" i="1" dirty="0" smtClean="0">
                <a:latin typeface="Times New Roman" pitchFamily="18" charset="0"/>
                <a:cs typeface="Times New Roman" pitchFamily="18" charset="0"/>
              </a:rPr>
              <a:t>2.1. Гражданская </a:t>
            </a:r>
            <a:r>
              <a:rPr lang="ru-RU" sz="1400" b="1" i="1" dirty="0" smtClean="0">
                <a:solidFill>
                  <a:srgbClr val="FF0000"/>
                </a:solidFill>
                <a:latin typeface="Times New Roman" pitchFamily="18" charset="0"/>
                <a:cs typeface="Times New Roman" pitchFamily="18" charset="0"/>
              </a:rPr>
              <a:t>26.02.06</a:t>
            </a:r>
            <a:r>
              <a:rPr lang="ru-RU" sz="1400" b="1" i="1" dirty="0" smtClean="0">
                <a:latin typeface="Times New Roman" pitchFamily="18" charset="0"/>
                <a:cs typeface="Times New Roman" pitchFamily="18" charset="0"/>
              </a:rPr>
              <a:t> «Эксплуатация судового электрооборудования и средств автоматики», квалификация – «Техник-электромеханик».</a:t>
            </a:r>
          </a:p>
          <a:p>
            <a:pPr indent="542925" algn="just"/>
            <a:r>
              <a:rPr lang="ru-RU" sz="1400" b="1" i="1" dirty="0" smtClean="0">
                <a:latin typeface="Times New Roman" pitchFamily="18" charset="0"/>
                <a:cs typeface="Times New Roman" pitchFamily="18" charset="0"/>
              </a:rPr>
              <a:t>Военная специальность: - «Эксплуатация и ремонт технических средств навигации»; - «Эксплуатация и ремонт противолодочного, торпедного и минного вооружения».</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574777" y="171426"/>
            <a:ext cx="73581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ТИХООКЕАНСКОЕ ВЫСШЕЕ ВОЕННО-МОРСКОЕ УЧИЛИЩЕ имени С.О. МАКАРОВА (г. ВЛАДИВОСТОК)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Прямоугольник 26"/>
          <p:cNvSpPr/>
          <p:nvPr/>
        </p:nvSpPr>
        <p:spPr>
          <a:xfrm>
            <a:off x="717521" y="1171558"/>
            <a:ext cx="8786874" cy="523220"/>
          </a:xfrm>
          <a:prstGeom prst="rect">
            <a:avLst/>
          </a:prstGeom>
        </p:spPr>
        <p:txBody>
          <a:bodyPr wrap="square">
            <a:spAutoFit/>
          </a:bodyPr>
          <a:lstStyle/>
          <a:p>
            <a:pPr indent="542925" algn="just"/>
            <a:endParaRPr lang="ru-RU" sz="1400" b="1" dirty="0" smtClean="0">
              <a:latin typeface="Times New Roman" pitchFamily="18" charset="0"/>
              <a:cs typeface="Times New Roman" pitchFamily="18" charset="0"/>
            </a:endParaRPr>
          </a:p>
          <a:p>
            <a:pPr indent="542925" algn="just"/>
            <a:endParaRPr lang="ru-RU" sz="1400" b="1" dirty="0" smtClean="0">
              <a:latin typeface="Times New Roman" pitchFamily="18" charset="0"/>
              <a:cs typeface="Times New Roman" pitchFamily="18" charset="0"/>
            </a:endParaRPr>
          </a:p>
        </p:txBody>
      </p:sp>
      <p:sp>
        <p:nvSpPr>
          <p:cNvPr id="13" name="Прямоугольник 12"/>
          <p:cNvSpPr/>
          <p:nvPr/>
        </p:nvSpPr>
        <p:spPr>
          <a:xfrm>
            <a:off x="931835" y="814368"/>
            <a:ext cx="8429684" cy="6340197"/>
          </a:xfrm>
          <a:prstGeom prst="rect">
            <a:avLst/>
          </a:prstGeom>
        </p:spPr>
        <p:txBody>
          <a:bodyPr wrap="square">
            <a:spAutoFit/>
          </a:bodyPr>
          <a:lstStyle/>
          <a:p>
            <a:pPr indent="542925" algn="just"/>
            <a:r>
              <a:rPr lang="ru-RU" sz="1400" b="1" i="1" dirty="0" smtClean="0">
                <a:latin typeface="Times New Roman" pitchFamily="18" charset="0"/>
                <a:cs typeface="Times New Roman" pitchFamily="18" charset="0"/>
              </a:rPr>
              <a:t>2.1. Гражданская </a:t>
            </a:r>
            <a:r>
              <a:rPr lang="ru-RU" sz="1400" b="1" i="1" dirty="0" smtClean="0">
                <a:solidFill>
                  <a:srgbClr val="FF0000"/>
                </a:solidFill>
                <a:latin typeface="Times New Roman" pitchFamily="18" charset="0"/>
                <a:cs typeface="Times New Roman" pitchFamily="18" charset="0"/>
              </a:rPr>
              <a:t>11.02.18</a:t>
            </a:r>
            <a:r>
              <a:rPr lang="ru-RU" sz="1400" b="1" i="1" dirty="0" smtClean="0">
                <a:latin typeface="Times New Roman" pitchFamily="18" charset="0"/>
                <a:cs typeface="Times New Roman" pitchFamily="18" charset="0"/>
              </a:rPr>
              <a:t> «Системы радиосвязи, мобильной связи и телерадиовещания», квалификация – «Техник».</a:t>
            </a:r>
          </a:p>
          <a:p>
            <a:pPr indent="542925" algn="just"/>
            <a:r>
              <a:rPr lang="ru-RU" sz="1400" b="1" i="1" dirty="0" smtClean="0">
                <a:latin typeface="Times New Roman" pitchFamily="18" charset="0"/>
                <a:cs typeface="Times New Roman" pitchFamily="18" charset="0"/>
              </a:rPr>
              <a:t>Военная специальность: - «Эксплуатация и ремонт корабельных средств связи».</a:t>
            </a:r>
          </a:p>
          <a:p>
            <a:pPr indent="542925" algn="just"/>
            <a:r>
              <a:rPr lang="ru-RU" sz="1400" b="1" i="1" dirty="0" smtClean="0">
                <a:latin typeface="Times New Roman" pitchFamily="18" charset="0"/>
                <a:cs typeface="Times New Roman" pitchFamily="18" charset="0"/>
              </a:rPr>
              <a:t>2.2. Гражданская </a:t>
            </a:r>
            <a:r>
              <a:rPr lang="ru-RU" sz="1400" b="1" i="1" dirty="0" smtClean="0">
                <a:solidFill>
                  <a:srgbClr val="FF0000"/>
                </a:solidFill>
                <a:latin typeface="Times New Roman" pitchFamily="18" charset="0"/>
                <a:cs typeface="Times New Roman" pitchFamily="18" charset="0"/>
              </a:rPr>
              <a:t>11.02.06</a:t>
            </a:r>
            <a:r>
              <a:rPr lang="ru-RU" sz="1400" b="1" i="1" dirty="0" smtClean="0">
                <a:latin typeface="Times New Roman" pitchFamily="18" charset="0"/>
                <a:cs typeface="Times New Roman" pitchFamily="18" charset="0"/>
              </a:rPr>
              <a:t> «Техническая эксплуатация транспортного радиоэлектронного оборудования (по видам транспорта)», квалификация – «специалист по системам радиосвязи, мобильной связи и телерадиовещания».</a:t>
            </a:r>
          </a:p>
          <a:p>
            <a:pPr indent="542925" algn="just"/>
            <a:r>
              <a:rPr lang="ru-RU" sz="1400" b="1" i="1" dirty="0" smtClean="0">
                <a:latin typeface="Times New Roman" pitchFamily="18" charset="0"/>
                <a:cs typeface="Times New Roman" pitchFamily="18" charset="0"/>
              </a:rPr>
              <a:t>Военная специальность: - «Эксплуатация и ремонт радиоэлектронного оборудования самолетов».</a:t>
            </a:r>
          </a:p>
          <a:p>
            <a:pPr indent="542925" algn="just"/>
            <a:r>
              <a:rPr lang="ru-RU" sz="1400" b="1" i="1" dirty="0" smtClean="0">
                <a:latin typeface="Times New Roman" pitchFamily="18" charset="0"/>
                <a:cs typeface="Times New Roman" pitchFamily="18" charset="0"/>
              </a:rPr>
              <a:t>2.3. Гражданская </a:t>
            </a:r>
            <a:r>
              <a:rPr lang="ru-RU" sz="1400" b="1" i="1" dirty="0" smtClean="0">
                <a:solidFill>
                  <a:srgbClr val="FF0000"/>
                </a:solidFill>
                <a:latin typeface="Times New Roman" pitchFamily="18" charset="0"/>
                <a:cs typeface="Times New Roman" pitchFamily="18" charset="0"/>
              </a:rPr>
              <a:t>25.02.01</a:t>
            </a:r>
            <a:r>
              <a:rPr lang="ru-RU" sz="1400" b="1" i="1" dirty="0" smtClean="0">
                <a:latin typeface="Times New Roman" pitchFamily="18" charset="0"/>
                <a:cs typeface="Times New Roman" pitchFamily="18" charset="0"/>
              </a:rPr>
              <a:t> «Техническая эксплуатация летательных аппаратов и двигателей», квалификация – «Техник».</a:t>
            </a:r>
          </a:p>
          <a:p>
            <a:pPr indent="542925" algn="just"/>
            <a:r>
              <a:rPr lang="ru-RU" sz="1400" b="1" i="1" dirty="0" smtClean="0">
                <a:latin typeface="Times New Roman" pitchFamily="18" charset="0"/>
                <a:cs typeface="Times New Roman" pitchFamily="18" charset="0"/>
              </a:rPr>
              <a:t>Военная специальность: - «Эксплуатация и ремонт самолетов и авиационных двигателей».</a:t>
            </a:r>
          </a:p>
          <a:p>
            <a:pPr indent="542925" algn="just"/>
            <a:r>
              <a:rPr lang="ru-RU" sz="1400" b="1" i="1" dirty="0" smtClean="0">
                <a:latin typeface="Times New Roman" pitchFamily="18" charset="0"/>
                <a:cs typeface="Times New Roman" pitchFamily="18" charset="0"/>
              </a:rPr>
              <a:t>2.4. Гражданская </a:t>
            </a:r>
            <a:r>
              <a:rPr lang="ru-RU" sz="1400" b="1" i="1" dirty="0" smtClean="0">
                <a:solidFill>
                  <a:srgbClr val="FF0000"/>
                </a:solidFill>
                <a:latin typeface="Times New Roman" pitchFamily="18" charset="0"/>
                <a:cs typeface="Times New Roman" pitchFamily="18" charset="0"/>
              </a:rPr>
              <a:t>25.02.03</a:t>
            </a:r>
            <a:r>
              <a:rPr lang="ru-RU" sz="1400" b="1" i="1" dirty="0" smtClean="0">
                <a:latin typeface="Times New Roman" pitchFamily="18" charset="0"/>
                <a:cs typeface="Times New Roman" pitchFamily="18" charset="0"/>
              </a:rPr>
              <a:t> «Техническая эксплуатация электрифицированных и пилотажно-навигационных комплексов», квалификация – «Техник».</a:t>
            </a:r>
          </a:p>
          <a:p>
            <a:pPr indent="542925" algn="just"/>
            <a:r>
              <a:rPr lang="ru-RU" sz="1400" b="1" i="1" dirty="0" smtClean="0">
                <a:latin typeface="Times New Roman" pitchFamily="18" charset="0"/>
                <a:cs typeface="Times New Roman" pitchFamily="18" charset="0"/>
              </a:rPr>
              <a:t>Военная специальность: - «Эксплуатация и ремонт авиационных приборов, электрооборудования, системы автоматического управления (САУ) и пилотажно-навигационных комплексов».</a:t>
            </a:r>
            <a:r>
              <a:rPr lang="ru-RU" sz="1400" b="1" dirty="0" smtClean="0">
                <a:latin typeface="Times New Roman" pitchFamily="18" charset="0"/>
                <a:cs typeface="Times New Roman" pitchFamily="18" charset="0"/>
              </a:rPr>
              <a:t> </a:t>
            </a:r>
          </a:p>
          <a:p>
            <a:pPr indent="542925" algn="just"/>
            <a:r>
              <a:rPr lang="ru-RU" sz="1400" b="1" dirty="0" smtClean="0">
                <a:latin typeface="Times New Roman" pitchFamily="18" charset="0"/>
                <a:cs typeface="Times New Roman" pitchFamily="18" charset="0"/>
              </a:rPr>
              <a:t>Срок обучения по всем специальностям высшего образования – 5 лет. Срок обучения по всем специальностям среднего профессионального образования – 2 года 10 месяцев.</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поступающих на обучение по специальностям высшего образования, проводится по математике (профильный уровень), физике и русскому языку по результатам ЕГЭ. 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общеобразовательным предметам. </a:t>
            </a:r>
          </a:p>
          <a:p>
            <a:pPr indent="542925" algn="just"/>
            <a:r>
              <a:rPr lang="ru-RU" sz="1400" b="1" dirty="0" smtClean="0">
                <a:latin typeface="Times New Roman" pitchFamily="18" charset="0"/>
                <a:cs typeface="Times New Roman" pitchFamily="18" charset="0"/>
              </a:rPr>
              <a:t>Для поступления на обучение по программам со средней военно-специальной подготовкой учитываются оценки среднего балла аттестата. </a:t>
            </a:r>
          </a:p>
          <a:p>
            <a:pPr algn="r"/>
            <a:r>
              <a:rPr lang="ru-RU" sz="1400" b="1" dirty="0" smtClean="0">
                <a:latin typeface="Times New Roman" pitchFamily="18" charset="0"/>
                <a:cs typeface="Times New Roman" pitchFamily="18" charset="0"/>
              </a:rPr>
              <a:t>Адрес: 690062, г. Владивосток, пер. Камский, д. 6; </a:t>
            </a:r>
          </a:p>
          <a:p>
            <a:pPr algn="r"/>
            <a:r>
              <a:rPr lang="ru-RU" sz="1400" b="1" dirty="0" smtClean="0">
                <a:latin typeface="Times New Roman" pitchFamily="18" charset="0"/>
                <a:cs typeface="Times New Roman" pitchFamily="18" charset="0"/>
              </a:rPr>
              <a:t>Телефон: 8 (423) 233-60-06;</a:t>
            </a:r>
          </a:p>
          <a:p>
            <a:pPr algn="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e-mail vunc-vmf-tovmi@mil.ru</a:t>
            </a:r>
            <a:endParaRPr lang="ru-RU" sz="1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146149" y="99988"/>
            <a:ext cx="75724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ЧЕРНОМОРСКОЕ ВЫСШЕЕ ВОЕННО-МОРСКОЕ ОРДЕНА КРАСНОЙ ЗВЕЗДЫ УЧИЛИЩЕ им. П.С. НАХИМОВА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СЕВАСТОПОЛЬ)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Черноморское высшее военно-морское училище – готовит специалистов с высшим и средним профессиональным военно-специальным образованием в интересах военно-морского флота Вооруженных сил РФ</a:t>
            </a:r>
            <a:endParaRPr lang="ru-RU" sz="2000" dirty="0">
              <a:solidFill>
                <a:schemeClr val="bg1"/>
              </a:solidFill>
              <a:latin typeface="Arial Black" pitchFamily="34" charset="0"/>
            </a:endParaRPr>
          </a:p>
        </p:txBody>
      </p:sp>
      <p:sp>
        <p:nvSpPr>
          <p:cNvPr id="22" name="Прямоугольник 21"/>
          <p:cNvSpPr/>
          <p:nvPr/>
        </p:nvSpPr>
        <p:spPr>
          <a:xfrm>
            <a:off x="646083" y="4743458"/>
            <a:ext cx="8858312" cy="2677656"/>
          </a:xfrm>
          <a:prstGeom prst="rect">
            <a:avLst/>
          </a:prstGeom>
        </p:spPr>
        <p:txBody>
          <a:bodyPr wrap="square">
            <a:spAutoFit/>
          </a:bodyPr>
          <a:lstStyle/>
          <a:p>
            <a:pPr algn="just"/>
            <a:r>
              <a:rPr lang="ru-RU" sz="1400" b="1" dirty="0" smtClean="0">
                <a:latin typeface="Times New Roman" pitchFamily="18" charset="0"/>
                <a:cs typeface="Times New Roman" pitchFamily="18" charset="0"/>
              </a:rPr>
              <a:t>На основании Постановления Совнаркома СССР о расширении сети военно-учебных заведений Нарком Обороны СССР издал Приказ № 035 от 1 апреля 1937 года, согласно которому предписывалось «…сформировать в Севастополе ВМУ, по подготовке командных кадров для кораблей и частей флота. Вновь сформированному училищу присвоить наименование «2-е военно-морское училище». В настоящее время Федеральное государственное казенное военное образовательное учреждение высшего образования «Черноморское высшее военно-морское училище ордена красной звезды имени П.С. Нахимова» (далее – ЧВВМУ) ») осуществляет подготовку специалистов по образовательным программам высшего образования с полной военно-специальной подготовкой и среднего профессионального образования со средней военно-специальной подготовкой, для Военно-морского флота Вооруженных сил Российской Федерации. Выпускникам по специальностям высшего образования (</a:t>
            </a:r>
            <a:r>
              <a:rPr lang="ru-RU" sz="1400" b="1" dirty="0" err="1" smtClean="0">
                <a:latin typeface="Times New Roman" pitchFamily="18" charset="0"/>
                <a:cs typeface="Times New Roman" pitchFamily="18" charset="0"/>
              </a:rPr>
              <a:t>специалитета</a:t>
            </a:r>
            <a:r>
              <a:rPr lang="ru-RU" sz="1400" b="1" dirty="0" smtClean="0">
                <a:latin typeface="Times New Roman" pitchFamily="18" charset="0"/>
                <a:cs typeface="Times New Roman" pitchFamily="18" charset="0"/>
              </a:rPr>
              <a:t>) выдается диплом о высшем  образовании  установленного образца по гражданской специальности с присвоением </a:t>
            </a:r>
            <a:r>
              <a:rPr lang="ru-RU" sz="1400" b="1" dirty="0" err="1" smtClean="0">
                <a:latin typeface="Times New Roman" pitchFamily="18" charset="0"/>
                <a:cs typeface="Times New Roman" pitchFamily="18" charset="0"/>
              </a:rPr>
              <a:t>соответству</a:t>
            </a:r>
            <a:r>
              <a:rPr lang="ru-RU" sz="1400" b="1" dirty="0" smtClean="0">
                <a:latin typeface="Times New Roman" pitchFamily="18" charset="0"/>
                <a:cs typeface="Times New Roman" pitchFamily="18" charset="0"/>
              </a:rPr>
              <a:t>-</a:t>
            </a:r>
          </a:p>
          <a:p>
            <a:pPr algn="just"/>
            <a:endParaRPr lang="ru-RU" sz="1400" b="1" dirty="0">
              <a:latin typeface="Times New Roman" pitchFamily="18" charset="0"/>
              <a:cs typeface="Times New Roman" pitchFamily="18" charset="0"/>
            </a:endParaRPr>
          </a:p>
        </p:txBody>
      </p:sp>
      <p:sp>
        <p:nvSpPr>
          <p:cNvPr id="23" name="Прямоугольник 22"/>
          <p:cNvSpPr/>
          <p:nvPr/>
        </p:nvSpPr>
        <p:spPr>
          <a:xfrm flipV="1">
            <a:off x="3146413" y="5837053"/>
            <a:ext cx="6286544" cy="307777"/>
          </a:xfrm>
          <a:prstGeom prst="rect">
            <a:avLst/>
          </a:prstGeom>
        </p:spPr>
        <p:txBody>
          <a:bodyPr wrap="square">
            <a:spAutoFit/>
          </a:bodyPr>
          <a:lstStyle/>
          <a:p>
            <a:pPr algn="just"/>
            <a:r>
              <a:rPr lang="ru-RU" sz="1400" b="1" dirty="0" smtClean="0">
                <a:latin typeface="Times New Roman" pitchFamily="18" charset="0"/>
                <a:cs typeface="Times New Roman" pitchFamily="18" charset="0"/>
              </a:rPr>
              <a:t>.</a:t>
            </a:r>
            <a:endParaRPr lang="ru-RU" sz="1400" dirty="0"/>
          </a:p>
        </p:txBody>
      </p:sp>
      <p:pic>
        <p:nvPicPr>
          <p:cNvPr id="16" name="Рисунок 15" descr="https://ens.mil.ru/files/morf/chvvmu.jpg"/>
          <p:cNvPicPr/>
          <p:nvPr/>
        </p:nvPicPr>
        <p:blipFill>
          <a:blip r:embed="rId5">
            <a:extLst>
              <a:ext uri="{28A0092B-C50C-407E-A947-70E740481C1C}">
                <a14:useLocalDpi xmlns:a14="http://schemas.microsoft.com/office/drawing/2010/main" val="0"/>
              </a:ext>
            </a:extLst>
          </a:blip>
          <a:srcRect/>
          <a:stretch>
            <a:fillRect/>
          </a:stretch>
        </p:blipFill>
        <p:spPr bwMode="auto">
          <a:xfrm>
            <a:off x="788959" y="1171558"/>
            <a:ext cx="5072098" cy="3643338"/>
          </a:xfrm>
          <a:prstGeom prst="rect">
            <a:avLst/>
          </a:prstGeom>
          <a:noFill/>
          <a:ln>
            <a:noFill/>
          </a:ln>
        </p:spPr>
      </p:pic>
      <p:pic>
        <p:nvPicPr>
          <p:cNvPr id="15" name="Picture 3"/>
          <p:cNvPicPr>
            <a:picLocks noChangeAspect="1" noChangeArrowheads="1"/>
          </p:cNvPicPr>
          <p:nvPr/>
        </p:nvPicPr>
        <p:blipFill>
          <a:blip r:embed="rId6"/>
          <a:srcRect/>
          <a:stretch>
            <a:fillRect/>
          </a:stretch>
        </p:blipFill>
        <p:spPr bwMode="auto">
          <a:xfrm>
            <a:off x="8647139" y="171426"/>
            <a:ext cx="838505" cy="1028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931834" y="0"/>
            <a:ext cx="879001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ЧЕРНОМОРСКОЕ ВЫСШЕЕ ВОЕННО-МОРСКОЕ ОРДЕНА КРАСНОЙ ЗВЕЗДЫ УЧИЛИЩЕ им. П.С. НАХИМОВА (г. СЕВАСТОПОЛЬ)</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3" y="885806"/>
            <a:ext cx="8786874" cy="6555641"/>
          </a:xfrm>
          <a:prstGeom prst="rect">
            <a:avLst/>
          </a:prstGeom>
        </p:spPr>
        <p:txBody>
          <a:bodyPr wrap="square">
            <a:spAutoFit/>
          </a:bodyPr>
          <a:lstStyle/>
          <a:p>
            <a:pPr algn="just"/>
            <a:r>
              <a:rPr lang="ru-RU" sz="1400" b="1" dirty="0" err="1" smtClean="0">
                <a:latin typeface="Times New Roman" pitchFamily="18" charset="0"/>
                <a:cs typeface="Times New Roman" pitchFamily="18" charset="0"/>
              </a:rPr>
              <a:t>ющей</a:t>
            </a:r>
            <a:r>
              <a:rPr lang="ru-RU" sz="1400" b="1" dirty="0" smtClean="0">
                <a:latin typeface="Times New Roman" pitchFamily="18" charset="0"/>
                <a:cs typeface="Times New Roman" pitchFamily="18" charset="0"/>
              </a:rPr>
              <a:t> квалификации и воинского звания «лейтенант». Выпускникам по специальностям среднего профессионального образования выдается диплом установленного образца по гражданской специальности с присвоением соответствующей квалификации и воинского звания «мичман». </a:t>
            </a:r>
          </a:p>
          <a:p>
            <a:pPr indent="542925" algn="just"/>
            <a:r>
              <a:rPr lang="ru-RU" sz="1400" b="1" dirty="0" smtClean="0">
                <a:latin typeface="Times New Roman" pitchFamily="18" charset="0"/>
                <a:cs typeface="Times New Roman" pitchFamily="18" charset="0"/>
              </a:rPr>
              <a:t>Перечень специальностей подготовки по которым осуществляется набор курсантов:</a:t>
            </a:r>
          </a:p>
          <a:p>
            <a:pPr indent="542925" algn="just"/>
            <a:r>
              <a:rPr lang="ru-RU" sz="1400" b="1" dirty="0" smtClean="0">
                <a:latin typeface="Times New Roman" pitchFamily="18" charset="0"/>
                <a:cs typeface="Times New Roman" pitchFamily="18" charset="0"/>
              </a:rPr>
              <a:t>1. Программы высшего образования:</a:t>
            </a:r>
          </a:p>
          <a:p>
            <a:pPr indent="542925" algn="just"/>
            <a:r>
              <a:rPr lang="ru-RU" sz="1400" b="1" i="1" dirty="0" smtClean="0">
                <a:latin typeface="Times New Roman" pitchFamily="18" charset="0"/>
                <a:cs typeface="Times New Roman" pitchFamily="18" charset="0"/>
              </a:rPr>
              <a:t>1.1. Гражданская </a:t>
            </a:r>
            <a:r>
              <a:rPr lang="ru-RU" sz="1400" b="1" i="1" dirty="0" smtClean="0">
                <a:solidFill>
                  <a:srgbClr val="FF0000"/>
                </a:solidFill>
                <a:latin typeface="Times New Roman" pitchFamily="18" charset="0"/>
                <a:cs typeface="Times New Roman" pitchFamily="18" charset="0"/>
              </a:rPr>
              <a:t>26.05.04 </a:t>
            </a:r>
            <a:r>
              <a:rPr lang="ru-RU" sz="1400" b="1" i="1" dirty="0" smtClean="0">
                <a:latin typeface="Times New Roman" pitchFamily="18" charset="0"/>
                <a:cs typeface="Times New Roman" pitchFamily="18" charset="0"/>
              </a:rPr>
              <a:t>«Применение и эксплуатация технических систем надводных кораблей и подводных лодок», квалификация – «Инженер».</a:t>
            </a:r>
          </a:p>
          <a:p>
            <a:pPr indent="542925" algn="just"/>
            <a:r>
              <a:rPr lang="ru-RU" sz="1400" b="1" i="1" dirty="0" smtClean="0">
                <a:latin typeface="Times New Roman" pitchFamily="18" charset="0"/>
                <a:cs typeface="Times New Roman" pitchFamily="18" charset="0"/>
              </a:rPr>
              <a:t>Военные специальности: - «Кораблевождение и эксплуатация морских средств навигации»; - «Применение и эксплуатация ракетного вооружения надводных кораблей»; - «Применение и эксплуатация крылатых ракет подводных лодок»; - «Применение подразделений специального обеспечения и эксплуатация специальных боеприпасов сил флота»; - «Применение и эксплуатация береговых ракетных комплексов и артиллерии».</a:t>
            </a:r>
          </a:p>
          <a:p>
            <a:pPr indent="542925" algn="just"/>
            <a:r>
              <a:rPr lang="ru-RU" sz="1400" b="1" i="1" dirty="0" smtClean="0">
                <a:latin typeface="Times New Roman" pitchFamily="18" charset="0"/>
                <a:cs typeface="Times New Roman" pitchFamily="18" charset="0"/>
              </a:rPr>
              <a:t>1.2. Гражданская </a:t>
            </a:r>
            <a:r>
              <a:rPr lang="ru-RU" sz="1400" b="1" i="1" dirty="0" smtClean="0">
                <a:solidFill>
                  <a:srgbClr val="FF0000"/>
                </a:solidFill>
                <a:latin typeface="Times New Roman" pitchFamily="18" charset="0"/>
                <a:cs typeface="Times New Roman" pitchFamily="18" charset="0"/>
              </a:rPr>
              <a:t>26.05.03</a:t>
            </a:r>
            <a:r>
              <a:rPr lang="ru-RU" sz="1400" b="1" i="1" dirty="0" smtClean="0">
                <a:latin typeface="Times New Roman" pitchFamily="18" charset="0"/>
                <a:cs typeface="Times New Roman" pitchFamily="18" charset="0"/>
              </a:rPr>
              <a:t> «Строительство, ремонт и поисково-спасательное обеспечение надводных кораблей и подводных лодок», квалификация – «Инженер». </a:t>
            </a:r>
          </a:p>
          <a:p>
            <a:pPr indent="542925" algn="just"/>
            <a:r>
              <a:rPr lang="ru-RU" sz="1400" b="1" i="1" dirty="0" smtClean="0">
                <a:latin typeface="Times New Roman" pitchFamily="18" charset="0"/>
                <a:cs typeface="Times New Roman" pitchFamily="18" charset="0"/>
              </a:rPr>
              <a:t>Военная специальность: - «Подводно-технические работы специального назначения».</a:t>
            </a:r>
          </a:p>
          <a:p>
            <a:pPr indent="542925" algn="just"/>
            <a:r>
              <a:rPr lang="ru-RU" sz="1400" b="1" dirty="0" smtClean="0">
                <a:latin typeface="Times New Roman" pitchFamily="18" charset="0"/>
                <a:cs typeface="Times New Roman" pitchFamily="18" charset="0"/>
              </a:rPr>
              <a:t>2. Программы среднего профессионального образования:</a:t>
            </a:r>
          </a:p>
          <a:p>
            <a:pPr indent="542925" algn="just"/>
            <a:r>
              <a:rPr lang="ru-RU" sz="1400" b="1" i="1" dirty="0" smtClean="0">
                <a:latin typeface="Times New Roman" pitchFamily="18" charset="0"/>
                <a:cs typeface="Times New Roman" pitchFamily="18" charset="0"/>
              </a:rPr>
              <a:t>2.1. Гражданская </a:t>
            </a:r>
            <a:r>
              <a:rPr lang="ru-RU" sz="1400" b="1" i="1" dirty="0" smtClean="0">
                <a:solidFill>
                  <a:srgbClr val="FF0000"/>
                </a:solidFill>
                <a:latin typeface="Times New Roman" pitchFamily="18" charset="0"/>
                <a:cs typeface="Times New Roman" pitchFamily="18" charset="0"/>
              </a:rPr>
              <a:t>27.02.04</a:t>
            </a:r>
            <a:r>
              <a:rPr lang="ru-RU" sz="1400" b="1" i="1" dirty="0" smtClean="0">
                <a:latin typeface="Times New Roman" pitchFamily="18" charset="0"/>
                <a:cs typeface="Times New Roman" pitchFamily="18" charset="0"/>
              </a:rPr>
              <a:t> « Автоматические системы управления», квалификация – «Техник».</a:t>
            </a:r>
          </a:p>
          <a:p>
            <a:pPr indent="542925" algn="just"/>
            <a:r>
              <a:rPr lang="ru-RU" sz="1400" b="1" i="1" dirty="0" err="1" smtClean="0">
                <a:latin typeface="Times New Roman" pitchFamily="18" charset="0"/>
                <a:cs typeface="Times New Roman" pitchFamily="18" charset="0"/>
              </a:rPr>
              <a:t>Военныяеспециальности</a:t>
            </a:r>
            <a:r>
              <a:rPr lang="ru-RU" sz="1400" b="1" i="1" dirty="0" smtClean="0">
                <a:latin typeface="Times New Roman" pitchFamily="18" charset="0"/>
                <a:cs typeface="Times New Roman" pitchFamily="18" charset="0"/>
              </a:rPr>
              <a:t>: - «Эксплуатация и ремонт систем управления и стартового оборудования</a:t>
            </a:r>
            <a:br>
              <a:rPr lang="ru-RU" sz="1400" b="1" i="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ракетного вооружения»; «Эксплуатация и ремонт береговых ракетных комплексов».</a:t>
            </a:r>
          </a:p>
          <a:p>
            <a:pPr indent="542925" algn="just"/>
            <a:r>
              <a:rPr lang="ru-RU" sz="1400" b="1" i="1" dirty="0" smtClean="0">
                <a:latin typeface="Times New Roman" pitchFamily="18" charset="0"/>
                <a:cs typeface="Times New Roman" pitchFamily="18" charset="0"/>
              </a:rPr>
              <a:t>2.2. Гражданская </a:t>
            </a:r>
            <a:r>
              <a:rPr lang="ru-RU" sz="1400" b="1" i="1" dirty="0" smtClean="0">
                <a:solidFill>
                  <a:srgbClr val="FF0000"/>
                </a:solidFill>
                <a:latin typeface="Times New Roman" pitchFamily="18" charset="0"/>
                <a:cs typeface="Times New Roman" pitchFamily="18" charset="0"/>
              </a:rPr>
              <a:t>26.02.05</a:t>
            </a:r>
            <a:r>
              <a:rPr lang="ru-RU" sz="1400" b="1" i="1" dirty="0" smtClean="0">
                <a:latin typeface="Times New Roman" pitchFamily="18" charset="0"/>
                <a:cs typeface="Times New Roman" pitchFamily="18" charset="0"/>
              </a:rPr>
              <a:t> «Эксплуатация судовых энергетических установок», квалификация – «Техник-судомеханик». Военная специальность: - «Эксплуатация и ремонт водолазных и глубоководных средств».</a:t>
            </a:r>
            <a:r>
              <a:rPr lang="ru-RU" sz="1400" b="1" dirty="0" smtClean="0">
                <a:latin typeface="Times New Roman" pitchFamily="18" charset="0"/>
                <a:cs typeface="Times New Roman" pitchFamily="18" charset="0"/>
              </a:rPr>
              <a:t> </a:t>
            </a:r>
          </a:p>
          <a:p>
            <a:pPr indent="542925" algn="just"/>
            <a:r>
              <a:rPr lang="ru-RU" sz="1400" b="1" dirty="0" smtClean="0">
                <a:latin typeface="Times New Roman" pitchFamily="18" charset="0"/>
                <a:cs typeface="Times New Roman" pitchFamily="18" charset="0"/>
              </a:rPr>
              <a:t>Срок обучения по всем специальностям высшего образования – 5 лет. Срок обучения по всем специальностям среднего профессионального образования – 2 года 10 месяцев. </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 высшее образование, проводится по математике (профильный уровень), физике и русскому языку по результатам ЕГЭ;                - среднее профессиональное образование проводится по среднему баллу аттестата.</a:t>
            </a:r>
          </a:p>
          <a:p>
            <a:pPr algn="r"/>
            <a:r>
              <a:rPr lang="ru-RU" sz="1400" b="1" dirty="0" smtClean="0">
                <a:latin typeface="Times New Roman" pitchFamily="18" charset="0"/>
                <a:cs typeface="Times New Roman" pitchFamily="18" charset="0"/>
              </a:rPr>
              <a:t>Адрес: 690062, г. Севастополь, ул. </a:t>
            </a:r>
            <a:r>
              <a:rPr lang="ru-RU" sz="1400" b="1" dirty="0" err="1" smtClean="0">
                <a:latin typeface="Times New Roman" pitchFamily="18" charset="0"/>
                <a:cs typeface="Times New Roman" pitchFamily="18" charset="0"/>
              </a:rPr>
              <a:t>Дыбенко</a:t>
            </a:r>
            <a:r>
              <a:rPr lang="ru-RU" sz="1400" b="1" dirty="0" smtClean="0">
                <a:latin typeface="Times New Roman" pitchFamily="18" charset="0"/>
                <a:cs typeface="Times New Roman" pitchFamily="18" charset="0"/>
              </a:rPr>
              <a:t>, д. 1А;</a:t>
            </a:r>
          </a:p>
          <a:p>
            <a:pPr algn="r"/>
            <a:r>
              <a:rPr lang="ru-RU" sz="1400" b="1" dirty="0" smtClean="0">
                <a:latin typeface="Times New Roman" pitchFamily="18" charset="0"/>
                <a:cs typeface="Times New Roman" pitchFamily="18" charset="0"/>
              </a:rPr>
              <a:t>Телефон: 8(8692)53-41-09, 8(978)831-31-94; </a:t>
            </a: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chvvmy</a:t>
            </a:r>
            <a:r>
              <a:rPr lang="en-US" sz="1400" b="1" dirty="0" smtClean="0">
                <a:latin typeface="Times New Roman" pitchFamily="18" charset="0"/>
                <a:cs typeface="Times New Roman" pitchFamily="18" charset="0"/>
              </a:rPr>
              <a:t>_</a:t>
            </a:r>
            <a:r>
              <a:rPr lang="ru-RU" sz="1400" b="1" dirty="0" smtClean="0">
                <a:latin typeface="Times New Roman" pitchFamily="18" charset="0"/>
                <a:cs typeface="Times New Roman" pitchFamily="18" charset="0"/>
              </a:rPr>
              <a:t>3</a:t>
            </a:r>
            <a:r>
              <a:rPr lang="en-US" sz="1400" b="1" dirty="0" smtClean="0">
                <a:latin typeface="Times New Roman" pitchFamily="18" charset="0"/>
                <a:cs typeface="Times New Roman" pitchFamily="18" charset="0"/>
              </a:rPr>
              <a:t>@</a:t>
            </a:r>
            <a:r>
              <a:rPr lang="en-US" sz="1400" b="1" dirty="0" err="1" smtClean="0">
                <a:latin typeface="Times New Roman" pitchFamily="18" charset="0"/>
                <a:cs typeface="Times New Roman" pitchFamily="18" charset="0"/>
              </a:rPr>
              <a:t>mil.ru</a:t>
            </a:r>
            <a:endParaRPr lang="ru-RU" sz="1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2" y="99988"/>
            <a:ext cx="75724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ВОЕННАЯ АКАДЕМИЯ РАКЕТНЫХ ВОЙСК СТРАТЕГИЧЕСКОГО НАЗНАЧЕНИЯ им. ПЕТРА ВЕЛИКОГО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ВА РВСН им. Петра Великого состоит из </a:t>
            </a:r>
            <a:r>
              <a:rPr lang="ru-RU" sz="2100" dirty="0" err="1" smtClean="0">
                <a:solidFill>
                  <a:schemeClr val="bg1"/>
                </a:solidFill>
                <a:latin typeface="Arial Black" pitchFamily="34" charset="0"/>
              </a:rPr>
              <a:t>из</a:t>
            </a:r>
            <a:r>
              <a:rPr lang="ru-RU" sz="2100" dirty="0" smtClean="0">
                <a:solidFill>
                  <a:schemeClr val="bg1"/>
                </a:solidFill>
                <a:latin typeface="Arial Black" pitchFamily="34" charset="0"/>
              </a:rPr>
              <a:t> головной научно-учебной организации, расположенной в        г. </a:t>
            </a:r>
            <a:r>
              <a:rPr lang="ru-RU" sz="2100" dirty="0" err="1" smtClean="0">
                <a:solidFill>
                  <a:schemeClr val="bg1"/>
                </a:solidFill>
                <a:latin typeface="Arial Black" pitchFamily="34" charset="0"/>
              </a:rPr>
              <a:t>Балашиха</a:t>
            </a:r>
            <a:r>
              <a:rPr lang="ru-RU" sz="2100" dirty="0" smtClean="0">
                <a:solidFill>
                  <a:schemeClr val="bg1"/>
                </a:solidFill>
                <a:latin typeface="Arial Black" pitchFamily="34" charset="0"/>
              </a:rPr>
              <a:t> (Московская область) и филиала академии расположенного в       г. Серпухов (Московская область)</a:t>
            </a:r>
            <a:r>
              <a:rPr lang="ru-RU" sz="2000" dirty="0" smtClean="0">
                <a:solidFill>
                  <a:schemeClr val="bg1"/>
                </a:solidFill>
                <a:latin typeface="Arial Black" pitchFamily="34" charset="0"/>
              </a:rPr>
              <a:t> </a:t>
            </a:r>
            <a:endParaRPr lang="ru-RU" sz="2000" dirty="0">
              <a:solidFill>
                <a:schemeClr val="bg1"/>
              </a:solidFill>
              <a:latin typeface="Arial Black" pitchFamily="34" charset="0"/>
            </a:endParaRPr>
          </a:p>
        </p:txBody>
      </p:sp>
      <p:sp>
        <p:nvSpPr>
          <p:cNvPr id="22" name="Прямоугольник 21"/>
          <p:cNvSpPr/>
          <p:nvPr/>
        </p:nvSpPr>
        <p:spPr>
          <a:xfrm>
            <a:off x="646083" y="4814896"/>
            <a:ext cx="8858312"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Военная академия РВСН берёт начало от офицерского отделения Артиллерийского училища, открытого 25 ноября (7 декабря) 1820 года в Санкт-Петербурге и является одним из старейших учебных заведений  и считается  одной из основоположниц  высшего военного и технического образования, первое в стране специализированное высшее военное учебное заведение для подготовки командно-инженерных кадров ракетных подразделений и частей. Проводимые в академии научные исследования позволяют на практике осуществлять научное обоснование основных направлений развития РВСН, формирование и реализацию требований к перспективным образцам вооружения, решать иные научно-практические задачи в интересах РВСН, а также других видов и родов войск ВС РФ. Сегодня академия готовит офицерские кадры командного и инженерного профилей, офицеров и прапорщиков, способных работать на сложной, современной технике, готовых применить её в любых условиях обстановки. В ВА РВСН (г. </a:t>
            </a:r>
            <a:r>
              <a:rPr lang="ru-RU" sz="1400" b="1" dirty="0" err="1" smtClean="0">
                <a:latin typeface="Times New Roman" pitchFamily="18" charset="0"/>
                <a:cs typeface="Times New Roman" pitchFamily="18" charset="0"/>
              </a:rPr>
              <a:t>Балашиха</a:t>
            </a:r>
            <a:r>
              <a:rPr lang="ru-RU" sz="1400" b="1" dirty="0" smtClean="0">
                <a:latin typeface="Times New Roman" pitchFamily="18" charset="0"/>
                <a:cs typeface="Times New Roman" pitchFamily="18" charset="0"/>
              </a:rPr>
              <a:t>) осуществляется обучение военным специальностям курсантов – граждан женского пола.</a:t>
            </a:r>
            <a:endParaRPr lang="ru-RU" sz="1400" b="1" dirty="0">
              <a:latin typeface="Times New Roman" pitchFamily="18" charset="0"/>
              <a:cs typeface="Times New Roman" pitchFamily="18" charset="0"/>
            </a:endParaRPr>
          </a:p>
        </p:txBody>
      </p:sp>
      <p:pic>
        <p:nvPicPr>
          <p:cNvPr id="15" name="Рисунок 14" descr="https://ens.mil.ru/images/upload/2015/va_rvsn_glavnaya.jpg"/>
          <p:cNvPicPr/>
          <p:nvPr/>
        </p:nvPicPr>
        <p:blipFill>
          <a:blip r:embed="rId5">
            <a:extLst>
              <a:ext uri="{28A0092B-C50C-407E-A947-70E740481C1C}">
                <a14:useLocalDpi xmlns:a14="http://schemas.microsoft.com/office/drawing/2010/main" val="0"/>
              </a:ext>
            </a:extLst>
          </a:blip>
          <a:srcRect/>
          <a:stretch>
            <a:fillRect/>
          </a:stretch>
        </p:blipFill>
        <p:spPr bwMode="auto">
          <a:xfrm>
            <a:off x="717521" y="1171558"/>
            <a:ext cx="5167312" cy="3643338"/>
          </a:xfrm>
          <a:prstGeom prst="rect">
            <a:avLst/>
          </a:prstGeom>
          <a:noFill/>
          <a:ln>
            <a:noFill/>
          </a:ln>
        </p:spPr>
      </p:pic>
      <p:pic>
        <p:nvPicPr>
          <p:cNvPr id="14" name="Picture 2"/>
          <p:cNvPicPr>
            <a:picLocks noChangeAspect="1" noChangeArrowheads="1"/>
          </p:cNvPicPr>
          <p:nvPr/>
        </p:nvPicPr>
        <p:blipFill>
          <a:blip r:embed="rId6"/>
          <a:srcRect/>
          <a:stretch>
            <a:fillRect/>
          </a:stretch>
        </p:blipFill>
        <p:spPr bwMode="auto">
          <a:xfrm>
            <a:off x="8575701" y="171426"/>
            <a:ext cx="877375" cy="10402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03273" y="99988"/>
            <a:ext cx="771530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ВОЕННЫЙ УЧЕБНО-НАУЧНЫЙ ЦЕНТР ВОЕННО-ВОЗДУШНЫХ СИЛ «ВОЕННО-ВОЗДУШНАЯ АКАДЕМИЯ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 </a:t>
            </a:r>
            <a:r>
              <a:rPr lang="ru-RU" b="1" dirty="0" smtClean="0">
                <a:latin typeface="Times New Roman" pitchFamily="18" charset="0"/>
                <a:ea typeface="Times New Roman" pitchFamily="18" charset="0"/>
                <a:cs typeface="Times New Roman" pitchFamily="18" charset="0"/>
              </a:rPr>
              <a:t>п</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рофессора Н.Е. ЖУКОВСКОГО и Ю.А. ГАГАРИНА»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Рисунок 11" descr="https://ens.mil.ru/files/morf/af%D0%BAgfrtusgtshh-1200.jpg"/>
          <p:cNvPicPr/>
          <p:nvPr/>
        </p:nvPicPr>
        <p:blipFill>
          <a:blip r:embed="rId5">
            <a:extLst>
              <a:ext uri="{28A0092B-C50C-407E-A947-70E740481C1C}">
                <a14:useLocalDpi xmlns:a14="http://schemas.microsoft.com/office/drawing/2010/main" val="0"/>
              </a:ext>
            </a:extLst>
          </a:blip>
          <a:srcRect/>
          <a:stretch>
            <a:fillRect/>
          </a:stretch>
        </p:blipFill>
        <p:spPr bwMode="auto">
          <a:xfrm>
            <a:off x="646083" y="1171558"/>
            <a:ext cx="5236748" cy="3643338"/>
          </a:xfrm>
          <a:prstGeom prst="rect">
            <a:avLst/>
          </a:prstGeom>
          <a:noFill/>
          <a:ln>
            <a:noFill/>
          </a:ln>
        </p:spPr>
      </p:pic>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ВУНЦ ВВС «ВВА» состоит из головной научно-учебной организации, расположенной в        г. Воронеж и двух филиалов расположенных в       г. Челябинск и в         г. Сызрань (Самарская область)</a:t>
            </a:r>
            <a:r>
              <a:rPr lang="ru-RU" sz="2000" dirty="0" smtClean="0">
                <a:solidFill>
                  <a:schemeClr val="bg1"/>
                </a:solidFill>
                <a:latin typeface="Arial Black" pitchFamily="34" charset="0"/>
              </a:rPr>
              <a:t> </a:t>
            </a:r>
            <a:endParaRPr lang="ru-RU" sz="2000" dirty="0">
              <a:solidFill>
                <a:schemeClr val="bg1"/>
              </a:solidFill>
              <a:latin typeface="Arial Black" pitchFamily="34" charset="0"/>
            </a:endParaRPr>
          </a:p>
        </p:txBody>
      </p:sp>
      <p:sp>
        <p:nvSpPr>
          <p:cNvPr id="22" name="Прямоугольник 21"/>
          <p:cNvSpPr/>
          <p:nvPr/>
        </p:nvSpPr>
        <p:spPr>
          <a:xfrm>
            <a:off x="574645" y="4814896"/>
            <a:ext cx="9001188"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Создана в 2012 году в результате реорганизации путем слияния «Военного учебно-научного центра Военно-воздушных сил «Военно-воздушная академия имени профессора Н.Е. Жуковского и Ю.А. Гагарина»             (г. Москва) и «Военного авиационного инженерного университета» (г. Воронеж), с образованием Военного учебно-научного центра Военно-воздушных сил «Военно-воздушная академия имени профессора Н.Е. Жуковского и Ю.А. Гагарина» (г. Воронеж).  </a:t>
            </a:r>
          </a:p>
          <a:p>
            <a:pPr algn="just"/>
            <a:r>
              <a:rPr lang="ru-RU" sz="1400" b="1" dirty="0" smtClean="0">
                <a:latin typeface="Times New Roman" pitchFamily="18" charset="0"/>
                <a:cs typeface="Times New Roman" pitchFamily="18" charset="0"/>
              </a:rPr>
              <a:t>ВУНЦ ВВС «ВВА» (г. Воронеж) осуществляет подготовку специалистов по образовательным программам высшего образования с полной военно-специальной подготовкой на военные специальности для Воздушно-космических сил ВС РФ, а также других министерств и ведомств. Филиал ВУНЦ ВВС «ВВА» в г. Сызрани готовит летчиков вертолетов с высшим военно-специальным образованием. Филиал ВУНЦ ВВС «ВВА» в      г. Челябинск осуществляет подготовку военных штурманов и офицеров боевого управления для всех родов боевой авиации МО РФ, а также других министерств и ведомств.</a:t>
            </a:r>
          </a:p>
        </p:txBody>
      </p:sp>
      <p:pic>
        <p:nvPicPr>
          <p:cNvPr id="14" name="Picture 2"/>
          <p:cNvPicPr>
            <a:picLocks noChangeAspect="1" noChangeArrowheads="1"/>
          </p:cNvPicPr>
          <p:nvPr/>
        </p:nvPicPr>
        <p:blipFill>
          <a:blip r:embed="rId6" cstate="print"/>
          <a:srcRect/>
          <a:stretch>
            <a:fillRect/>
          </a:stretch>
        </p:blipFill>
        <p:spPr bwMode="auto">
          <a:xfrm>
            <a:off x="8647139" y="99988"/>
            <a:ext cx="795915" cy="1028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r>
              <a:rPr lang="ru-RU" b="1" dirty="0" smtClean="0">
                <a:latin typeface="Times New Roman" pitchFamily="18" charset="0"/>
                <a:ea typeface="Times New Roman" pitchFamily="18" charset="0"/>
                <a:cs typeface="Times New Roman" pitchFamily="18" charset="0"/>
              </a:rPr>
              <a:t>ВОЕННАЯ АКАДЕМИЯ РАКЕТНЫХ ВОЙСК СТРАТЕГИЧЕСКОГО НАЗНАЧЕНИЯ им. ПЕТРА ВЕЛИКОГО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Прямоугольник 26"/>
          <p:cNvSpPr/>
          <p:nvPr/>
        </p:nvSpPr>
        <p:spPr>
          <a:xfrm>
            <a:off x="788959" y="957244"/>
            <a:ext cx="8643998" cy="6124754"/>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«Военная академия Ракетных войск стратегического назначения имени Петра Великого» (далее – ВА РВСН) осуществляет подготовку специалистов по образовательным программам высшего образования с полной военно-специальной подготовкой и среднего профессионального образования со средней военно-специальной подготовкой.  </a:t>
            </a:r>
          </a:p>
          <a:p>
            <a:pPr indent="542925" algn="just"/>
            <a:r>
              <a:rPr lang="ru-RU" sz="1400" b="1" dirty="0" smtClean="0">
                <a:latin typeface="Times New Roman" pitchFamily="18" charset="0"/>
                <a:cs typeface="Times New Roman" pitchFamily="18" charset="0"/>
              </a:rPr>
              <a:t>Выпускникам с высшим образованием присваивается воинское звание «лейтенант», а со средним профессиональным образованием присваивается воинское звание «прапорщик» и выдается диплом государственного образца по специальности подготовки.</a:t>
            </a:r>
          </a:p>
          <a:p>
            <a:pPr indent="542925" algn="just"/>
            <a:r>
              <a:rPr lang="ru-RU" sz="1400" b="1" dirty="0" smtClean="0">
                <a:latin typeface="Times New Roman" pitchFamily="18" charset="0"/>
                <a:cs typeface="Times New Roman" pitchFamily="18" charset="0"/>
              </a:rPr>
              <a:t>Вступительные испытания для обучения по программам с полной военно-специальной подготовкой состоят из оценки уровня общеобразовательной подготовленности кандидатов по предметам: математика (профильный), физика, русский язык, а также вступительных испытаний, проводимых филиалом самостоятельно. Для поступления на обучение по программам со средней военно-специальной подготовкой учитываются оценки среднего балла аттестата. </a:t>
            </a:r>
          </a:p>
          <a:p>
            <a:pPr indent="542925" algn="just"/>
            <a:r>
              <a:rPr lang="ru-RU" sz="1400" b="1" dirty="0" smtClean="0">
                <a:latin typeface="Times New Roman" pitchFamily="18" charset="0"/>
                <a:cs typeface="Times New Roman" pitchFamily="18" charset="0"/>
              </a:rPr>
              <a:t>Сроки обучения по программам высшего образования – 5 лет, среднего профессионального образования – 2 года 10 месяцев</a:t>
            </a:r>
            <a:r>
              <a:rPr lang="ru-RU" sz="1400" dirty="0" smtClean="0"/>
              <a:t> </a:t>
            </a:r>
            <a:r>
              <a:rPr lang="ru-RU" sz="1400" b="1" dirty="0" smtClean="0">
                <a:latin typeface="Times New Roman" pitchFamily="18" charset="0"/>
                <a:cs typeface="Times New Roman" pitchFamily="18" charset="0"/>
              </a:rPr>
              <a:t>(на специальность 11.02.09 «Многоканальные телекоммуникационные системы» - срок обучения 2 года 6 месяцев) </a:t>
            </a:r>
          </a:p>
          <a:p>
            <a:pPr indent="542925" algn="just"/>
            <a:r>
              <a:rPr lang="ru-RU" sz="1400" b="1" dirty="0" smtClean="0">
                <a:latin typeface="Times New Roman" pitchFamily="18" charset="0"/>
                <a:cs typeface="Times New Roman" pitchFamily="18" charset="0"/>
              </a:rPr>
              <a:t>Перечень специальностей подготовки по которым осуществляется набор курсантов:</a:t>
            </a:r>
          </a:p>
          <a:p>
            <a:pPr indent="542925" algn="just"/>
            <a:r>
              <a:rPr lang="ru-RU" sz="1400" b="1" dirty="0" smtClean="0">
                <a:solidFill>
                  <a:srgbClr val="FF0000"/>
                </a:solidFill>
                <a:latin typeface="Times New Roman" pitchFamily="18" charset="0"/>
                <a:cs typeface="Times New Roman" pitchFamily="18" charset="0"/>
              </a:rPr>
              <a:t>ВОЕННАЯ АКАДЕМИЯ РВСН (г. БАЛАШИХА)</a:t>
            </a:r>
          </a:p>
          <a:p>
            <a:pPr indent="542925" algn="just"/>
            <a:r>
              <a:rPr lang="ru-RU" sz="1400" b="1" dirty="0" smtClean="0">
                <a:latin typeface="Times New Roman" pitchFamily="18" charset="0"/>
                <a:cs typeface="Times New Roman" pitchFamily="18" charset="0"/>
              </a:rPr>
              <a:t>1. Программы высшего образования:</a:t>
            </a:r>
          </a:p>
          <a:p>
            <a:pPr indent="542925" algn="just"/>
            <a:r>
              <a:rPr lang="ru-RU" sz="1400" b="1" i="1" dirty="0" smtClean="0">
                <a:latin typeface="Times New Roman" pitchFamily="18" charset="0"/>
                <a:cs typeface="Times New Roman" pitchFamily="18" charset="0"/>
              </a:rPr>
              <a:t>1.1. Гражданская </a:t>
            </a:r>
            <a:r>
              <a:rPr lang="ru-RU" sz="1400" b="1" i="1" dirty="0" smtClean="0">
                <a:solidFill>
                  <a:srgbClr val="FF0000"/>
                </a:solidFill>
                <a:latin typeface="Times New Roman" pitchFamily="18" charset="0"/>
                <a:cs typeface="Times New Roman" pitchFamily="18" charset="0"/>
              </a:rPr>
              <a:t>09.05.01</a:t>
            </a:r>
            <a:r>
              <a:rPr lang="ru-RU" sz="1400" b="1" i="1" dirty="0" smtClean="0">
                <a:latin typeface="Times New Roman" pitchFamily="18" charset="0"/>
                <a:cs typeface="Times New Roman" pitchFamily="18" charset="0"/>
              </a:rPr>
              <a:t> – «Применение и эксплуатация автоматизированных систем специального назначения», квалификация – «Инженер».</a:t>
            </a:r>
          </a:p>
          <a:p>
            <a:pPr indent="542925" algn="just"/>
            <a:r>
              <a:rPr lang="ru-RU" sz="1400" b="1" i="1" dirty="0" smtClean="0">
                <a:latin typeface="Times New Roman" pitchFamily="18" charset="0"/>
                <a:cs typeface="Times New Roman" pitchFamily="18" charset="0"/>
              </a:rPr>
              <a:t>Военная специальность: - «Применение и эксплуатация информационно-аналитических систем специального назначения»; - «Автоматизированные системы обработки информации и управления специального назначения».</a:t>
            </a:r>
            <a:r>
              <a:rPr lang="ru-RU" sz="1400" b="1" dirty="0" smtClean="0">
                <a:latin typeface="Times New Roman" pitchFamily="18" charset="0"/>
                <a:cs typeface="Times New Roman" pitchFamily="18" charset="0"/>
              </a:rPr>
              <a:t> </a:t>
            </a:r>
          </a:p>
          <a:p>
            <a:pPr indent="542925" algn="just"/>
            <a:r>
              <a:rPr lang="ru-RU" sz="1400" b="1" i="1" dirty="0" smtClean="0">
                <a:latin typeface="Times New Roman" pitchFamily="18" charset="0"/>
                <a:cs typeface="Times New Roman" pitchFamily="18" charset="0"/>
              </a:rPr>
              <a:t>1.2. Гражданская </a:t>
            </a:r>
            <a:r>
              <a:rPr lang="ru-RU" sz="1400" b="1" i="1" dirty="0" smtClean="0">
                <a:solidFill>
                  <a:srgbClr val="FF0000"/>
                </a:solidFill>
                <a:latin typeface="Times New Roman" pitchFamily="18" charset="0"/>
                <a:cs typeface="Times New Roman" pitchFamily="18" charset="0"/>
              </a:rPr>
              <a:t>11.05.03 </a:t>
            </a:r>
            <a:r>
              <a:rPr lang="ru-RU" sz="1400" b="1" i="1" dirty="0" smtClean="0">
                <a:latin typeface="Times New Roman" pitchFamily="18" charset="0"/>
                <a:cs typeface="Times New Roman" pitchFamily="18" charset="0"/>
              </a:rPr>
              <a:t>– «Применение и эксплуатация средств и систем специального мониторинга», квалификация – «Инженер». </a:t>
            </a:r>
          </a:p>
          <a:p>
            <a:pPr indent="542925" algn="just"/>
            <a:r>
              <a:rPr lang="ru-RU" sz="1400" b="1" i="1" dirty="0" smtClean="0">
                <a:latin typeface="Times New Roman" pitchFamily="18" charset="0"/>
                <a:cs typeface="Times New Roman" pitchFamily="18" charset="0"/>
              </a:rPr>
              <a:t>Военная специальность: - «Применение и эксплуатация наземных средств и систем аэрокосмического мониторинга».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3582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r>
              <a:rPr lang="ru-RU" b="1" dirty="0" smtClean="0">
                <a:latin typeface="Times New Roman" pitchFamily="18" charset="0"/>
                <a:ea typeface="Times New Roman" pitchFamily="18" charset="0"/>
                <a:cs typeface="Times New Roman" pitchFamily="18" charset="0"/>
              </a:rPr>
              <a:t>ВОЕННАЯ АКАДЕМИЯ РАКЕТНЫХ ВОЙСК СТРАТЕГИЧЕСКОГО НАЗНАЧЕНИЯ им. ПЕТРА ВЕЛИКОГО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Прямоугольник 26"/>
          <p:cNvSpPr/>
          <p:nvPr/>
        </p:nvSpPr>
        <p:spPr>
          <a:xfrm>
            <a:off x="788959" y="957244"/>
            <a:ext cx="8643998" cy="6340197"/>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1.3. Гражданская </a:t>
            </a:r>
            <a:r>
              <a:rPr lang="ru-RU" sz="1400" b="1" i="1" dirty="0" smtClean="0">
                <a:solidFill>
                  <a:srgbClr val="FF0000"/>
                </a:solidFill>
                <a:latin typeface="Times New Roman" pitchFamily="18" charset="0"/>
                <a:cs typeface="Times New Roman" pitchFamily="18" charset="0"/>
              </a:rPr>
              <a:t>13.05.01</a:t>
            </a:r>
            <a:r>
              <a:rPr lang="ru-RU" sz="1400" b="1" i="1" dirty="0" smtClean="0">
                <a:latin typeface="Times New Roman" pitchFamily="18" charset="0"/>
                <a:cs typeface="Times New Roman" pitchFamily="18" charset="0"/>
              </a:rPr>
              <a:t> – «Тепло- и </a:t>
            </a:r>
            <a:r>
              <a:rPr lang="ru-RU" sz="1400" b="1" i="1" dirty="0" err="1" smtClean="0">
                <a:latin typeface="Times New Roman" pitchFamily="18" charset="0"/>
                <a:cs typeface="Times New Roman" pitchFamily="18" charset="0"/>
              </a:rPr>
              <a:t>электрообеспечение</a:t>
            </a:r>
            <a:r>
              <a:rPr lang="ru-RU" sz="1400" b="1" i="1" dirty="0" smtClean="0">
                <a:latin typeface="Times New Roman" pitchFamily="18" charset="0"/>
                <a:cs typeface="Times New Roman" pitchFamily="18" charset="0"/>
              </a:rPr>
              <a:t> специальных технических систем и объектов », квалификация – «Инженер». </a:t>
            </a:r>
          </a:p>
          <a:p>
            <a:pPr lvl="0" indent="542925" algn="just"/>
            <a:r>
              <a:rPr lang="ru-RU" sz="1400" b="1" i="1" dirty="0" smtClean="0">
                <a:latin typeface="Times New Roman" pitchFamily="18" charset="0"/>
                <a:cs typeface="Times New Roman" pitchFamily="18" charset="0"/>
              </a:rPr>
              <a:t>Военная специальность: - «Электроснабжение специальных технических систем и объектов»).</a:t>
            </a:r>
            <a:endParaRPr lang="ru-RU" sz="1400" b="1" dirty="0" smtClean="0">
              <a:latin typeface="Times New Roman" pitchFamily="18" charset="0"/>
              <a:cs typeface="Times New Roman" pitchFamily="18" charset="0"/>
            </a:endParaRPr>
          </a:p>
          <a:p>
            <a:pPr lvl="0" indent="542925" algn="just"/>
            <a:r>
              <a:rPr lang="ru-RU" sz="1400" b="1" i="1" dirty="0" smtClean="0">
                <a:latin typeface="Times New Roman" pitchFamily="18" charset="0"/>
                <a:cs typeface="Times New Roman" pitchFamily="18" charset="0"/>
              </a:rPr>
              <a:t>1.4. Гражданская </a:t>
            </a:r>
            <a:r>
              <a:rPr lang="ru-RU" sz="1400" b="1" i="1" dirty="0" smtClean="0">
                <a:solidFill>
                  <a:srgbClr val="FF0000"/>
                </a:solidFill>
                <a:latin typeface="Times New Roman" pitchFamily="18" charset="0"/>
                <a:cs typeface="Times New Roman" pitchFamily="18" charset="0"/>
              </a:rPr>
              <a:t>14.05.04</a:t>
            </a:r>
            <a:r>
              <a:rPr lang="ru-RU" sz="1400" b="1" i="1" dirty="0" smtClean="0">
                <a:latin typeface="Times New Roman" pitchFamily="18" charset="0"/>
                <a:cs typeface="Times New Roman" pitchFamily="18" charset="0"/>
              </a:rPr>
              <a:t> – «Электроника и автоматика физических установок », квалификация – «Инженер».</a:t>
            </a:r>
            <a:endParaRPr lang="ru-RU" sz="1400" b="1" dirty="0" smtClean="0">
              <a:latin typeface="Times New Roman" pitchFamily="18" charset="0"/>
              <a:cs typeface="Times New Roman" pitchFamily="18" charset="0"/>
            </a:endParaRPr>
          </a:p>
          <a:p>
            <a:pPr lvl="0" indent="542925" algn="just"/>
            <a:r>
              <a:rPr lang="ru-RU" sz="1400" b="1" i="1" dirty="0" smtClean="0">
                <a:latin typeface="Times New Roman" pitchFamily="18" charset="0"/>
                <a:cs typeface="Times New Roman" pitchFamily="18" charset="0"/>
              </a:rPr>
              <a:t>1.5. Гражданская </a:t>
            </a:r>
            <a:r>
              <a:rPr lang="ru-RU" sz="1400" b="1" i="1" dirty="0" smtClean="0">
                <a:solidFill>
                  <a:srgbClr val="FF0000"/>
                </a:solidFill>
                <a:latin typeface="Times New Roman" pitchFamily="18" charset="0"/>
                <a:cs typeface="Times New Roman" pitchFamily="18" charset="0"/>
              </a:rPr>
              <a:t>15.05.02</a:t>
            </a:r>
            <a:r>
              <a:rPr lang="ru-RU" sz="1400" b="1" i="1" dirty="0" smtClean="0">
                <a:latin typeface="Times New Roman" pitchFamily="18" charset="0"/>
                <a:cs typeface="Times New Roman" pitchFamily="18" charset="0"/>
              </a:rPr>
              <a:t> – «Робототехника военного и специального назначения », квалификация – «Инженер». </a:t>
            </a:r>
          </a:p>
          <a:p>
            <a:pPr lvl="0" indent="542925" algn="just"/>
            <a:r>
              <a:rPr lang="ru-RU" sz="1400" b="1" i="1" dirty="0" smtClean="0">
                <a:latin typeface="Times New Roman" pitchFamily="18" charset="0"/>
                <a:cs typeface="Times New Roman" pitchFamily="18" charset="0"/>
              </a:rPr>
              <a:t>Военная специальность: - «Управление робототехническими системами и комплексами»).</a:t>
            </a:r>
            <a:endParaRPr lang="ru-RU" sz="1400" b="1" dirty="0" smtClean="0">
              <a:latin typeface="Times New Roman" pitchFamily="18" charset="0"/>
              <a:cs typeface="Times New Roman" pitchFamily="18" charset="0"/>
            </a:endParaRPr>
          </a:p>
          <a:p>
            <a:pPr lvl="0" indent="542925" algn="just"/>
            <a:r>
              <a:rPr lang="ru-RU" sz="1400" b="1" i="1" dirty="0" smtClean="0">
                <a:latin typeface="Times New Roman" pitchFamily="18" charset="0"/>
                <a:cs typeface="Times New Roman" pitchFamily="18" charset="0"/>
              </a:rPr>
              <a:t>1.6. Гражданская </a:t>
            </a:r>
            <a:r>
              <a:rPr lang="ru-RU" sz="1400" b="1" i="1" dirty="0" smtClean="0">
                <a:solidFill>
                  <a:srgbClr val="FF0000"/>
                </a:solidFill>
                <a:latin typeface="Times New Roman" pitchFamily="18" charset="0"/>
                <a:cs typeface="Times New Roman" pitchFamily="18" charset="0"/>
              </a:rPr>
              <a:t>24.05.01</a:t>
            </a:r>
            <a:r>
              <a:rPr lang="ru-RU" sz="1400" b="1" i="1" dirty="0" smtClean="0">
                <a:latin typeface="Times New Roman" pitchFamily="18" charset="0"/>
                <a:cs typeface="Times New Roman" pitchFamily="18" charset="0"/>
              </a:rPr>
              <a:t> – «Проектирование, производство и эксплуатация ракет и ракетно-космических комплексов », квалификация – «Инженер». </a:t>
            </a:r>
          </a:p>
          <a:p>
            <a:pPr lvl="0" indent="542925" algn="just"/>
            <a:r>
              <a:rPr lang="ru-RU" sz="1400" b="1" i="1" dirty="0" smtClean="0">
                <a:latin typeface="Times New Roman" pitchFamily="18" charset="0"/>
                <a:cs typeface="Times New Roman" pitchFamily="18" charset="0"/>
              </a:rPr>
              <a:t>Военная специальность: - «Командные пункты ракетных комплексов»; - «Эксплуатация стартовых и технических комплексов и систем жизнеобеспечения»; - «</a:t>
            </a:r>
            <a:r>
              <a:rPr lang="ru-RU" sz="1400" b="1" i="1" dirty="0" err="1" smtClean="0">
                <a:latin typeface="Times New Roman" pitchFamily="18" charset="0"/>
                <a:cs typeface="Times New Roman" pitchFamily="18" charset="0"/>
              </a:rPr>
              <a:t>Заправочно-нейтрализационное</a:t>
            </a:r>
            <a:r>
              <a:rPr lang="ru-RU" sz="1400" b="1" i="1" dirty="0" smtClean="0">
                <a:latin typeface="Times New Roman" pitchFamily="18" charset="0"/>
                <a:cs typeface="Times New Roman" pitchFamily="18" charset="0"/>
              </a:rPr>
              <a:t> оборудование и системы </a:t>
            </a:r>
            <a:r>
              <a:rPr lang="ru-RU" sz="1400" b="1" i="1" dirty="0" err="1" smtClean="0">
                <a:latin typeface="Times New Roman" pitchFamily="18" charset="0"/>
                <a:cs typeface="Times New Roman" pitchFamily="18" charset="0"/>
              </a:rPr>
              <a:t>термостатирования</a:t>
            </a:r>
            <a:r>
              <a:rPr lang="ru-RU" sz="1400" b="1" i="1" dirty="0" smtClean="0">
                <a:latin typeface="Times New Roman" pitchFamily="18" charset="0"/>
                <a:cs typeface="Times New Roman" pitchFamily="18" charset="0"/>
              </a:rPr>
              <a:t> и газоснабжения технических и стартовых комплексов».</a:t>
            </a:r>
            <a:endParaRPr lang="ru-RU" sz="1400" b="1" dirty="0" smtClean="0">
              <a:latin typeface="Times New Roman" pitchFamily="18" charset="0"/>
              <a:cs typeface="Times New Roman" pitchFamily="18" charset="0"/>
            </a:endParaRPr>
          </a:p>
          <a:p>
            <a:pPr lvl="0" indent="542925" algn="just"/>
            <a:r>
              <a:rPr lang="ru-RU" sz="1400" b="1" i="1" dirty="0" smtClean="0">
                <a:latin typeface="Times New Roman" pitchFamily="18" charset="0"/>
                <a:cs typeface="Times New Roman" pitchFamily="18" charset="0"/>
              </a:rPr>
              <a:t>1.7. Гражданская </a:t>
            </a:r>
            <a:r>
              <a:rPr lang="ru-RU" sz="1400" b="1" i="1" dirty="0" smtClean="0">
                <a:solidFill>
                  <a:srgbClr val="FF0000"/>
                </a:solidFill>
                <a:latin typeface="Times New Roman" pitchFamily="18" charset="0"/>
                <a:cs typeface="Times New Roman" pitchFamily="18" charset="0"/>
              </a:rPr>
              <a:t>24.05.03</a:t>
            </a:r>
            <a:r>
              <a:rPr lang="ru-RU" sz="1400" b="1" i="1" dirty="0" smtClean="0">
                <a:latin typeface="Times New Roman" pitchFamily="18" charset="0"/>
                <a:cs typeface="Times New Roman" pitchFamily="18" charset="0"/>
              </a:rPr>
              <a:t> – «Испытание летательных аппаратов », квалификация – «Инженер». Военная специальность: - «Экспериментальная отработка и эксплуатация летательных аппаратов».</a:t>
            </a:r>
            <a:endParaRPr lang="ru-RU" sz="1400" b="1" dirty="0" smtClean="0">
              <a:latin typeface="Times New Roman" pitchFamily="18" charset="0"/>
              <a:cs typeface="Times New Roman" pitchFamily="18" charset="0"/>
            </a:endParaRPr>
          </a:p>
          <a:p>
            <a:pPr lvl="0" indent="542925" algn="just"/>
            <a:r>
              <a:rPr lang="ru-RU" sz="1400" b="1" i="1" dirty="0" smtClean="0">
                <a:latin typeface="Times New Roman" pitchFamily="18" charset="0"/>
                <a:cs typeface="Times New Roman" pitchFamily="18" charset="0"/>
              </a:rPr>
              <a:t>1.8. Гражданская </a:t>
            </a:r>
            <a:r>
              <a:rPr lang="ru-RU" sz="1400" b="1" i="1" dirty="0" smtClean="0">
                <a:solidFill>
                  <a:srgbClr val="FF0000"/>
                </a:solidFill>
                <a:latin typeface="Times New Roman" pitchFamily="18" charset="0"/>
                <a:cs typeface="Times New Roman" pitchFamily="18" charset="0"/>
              </a:rPr>
              <a:t>24.05.04 </a:t>
            </a:r>
            <a:r>
              <a:rPr lang="ru-RU" sz="1400" b="1" i="1" dirty="0" smtClean="0">
                <a:latin typeface="Times New Roman" pitchFamily="18" charset="0"/>
                <a:cs typeface="Times New Roman" pitchFamily="18" charset="0"/>
              </a:rPr>
              <a:t>– «Навигационно-баллистическое обеспечение применения космической техники », квалификация – «Инженер». </a:t>
            </a:r>
          </a:p>
          <a:p>
            <a:pPr lvl="0" indent="542925" algn="just"/>
            <a:r>
              <a:rPr lang="ru-RU" sz="1400" b="1" i="1" dirty="0" smtClean="0">
                <a:latin typeface="Times New Roman" pitchFamily="18" charset="0"/>
                <a:cs typeface="Times New Roman" pitchFamily="18" charset="0"/>
              </a:rPr>
              <a:t>Военная специальность: - «Навигационно-баллистическое и астрономо-геодезическое обеспечение применения ракетно-космических систем и комплексов».</a:t>
            </a:r>
            <a:endParaRPr lang="ru-RU" sz="1400" b="1" dirty="0" smtClean="0">
              <a:latin typeface="Times New Roman" pitchFamily="18" charset="0"/>
              <a:cs typeface="Times New Roman" pitchFamily="18" charset="0"/>
            </a:endParaRPr>
          </a:p>
          <a:p>
            <a:pPr lvl="0" indent="542925" algn="just"/>
            <a:r>
              <a:rPr lang="ru-RU" sz="1400" b="1" i="1" dirty="0" smtClean="0">
                <a:latin typeface="Times New Roman" pitchFamily="18" charset="0"/>
                <a:cs typeface="Times New Roman" pitchFamily="18" charset="0"/>
              </a:rPr>
              <a:t>1.9. Гражданская </a:t>
            </a:r>
            <a:r>
              <a:rPr lang="ru-RU" sz="1400" b="1" i="1" dirty="0" smtClean="0">
                <a:solidFill>
                  <a:srgbClr val="FF0000"/>
                </a:solidFill>
                <a:latin typeface="Times New Roman" pitchFamily="18" charset="0"/>
                <a:cs typeface="Times New Roman" pitchFamily="18" charset="0"/>
              </a:rPr>
              <a:t>24.05.06</a:t>
            </a:r>
            <a:r>
              <a:rPr lang="ru-RU" sz="1400" b="1" i="1" dirty="0" smtClean="0">
                <a:latin typeface="Times New Roman" pitchFamily="18" charset="0"/>
                <a:cs typeface="Times New Roman" pitchFamily="18" charset="0"/>
              </a:rPr>
              <a:t> – «Системы управления летательными аппаратами », квалификация – «Инженер». </a:t>
            </a:r>
          </a:p>
          <a:p>
            <a:pPr indent="542925" algn="just"/>
            <a:r>
              <a:rPr lang="ru-RU" sz="1400" b="1" i="1" dirty="0" smtClean="0">
                <a:latin typeface="Times New Roman" pitchFamily="18" charset="0"/>
                <a:cs typeface="Times New Roman" pitchFamily="18" charset="0"/>
              </a:rPr>
              <a:t>Военная специальность: - «Системы управления ракет».</a:t>
            </a:r>
          </a:p>
          <a:p>
            <a:pPr indent="542925" algn="just"/>
            <a:r>
              <a:rPr lang="ru-RU" sz="1400" b="1" i="1" dirty="0" smtClean="0">
                <a:latin typeface="Times New Roman" pitchFamily="18" charset="0"/>
                <a:cs typeface="Times New Roman" pitchFamily="18" charset="0"/>
              </a:rPr>
              <a:t>1.10. Специальность </a:t>
            </a:r>
            <a:r>
              <a:rPr lang="ru-RU" sz="1400" b="1" i="1" dirty="0" smtClean="0">
                <a:solidFill>
                  <a:srgbClr val="FF0000"/>
                </a:solidFill>
                <a:latin typeface="Times New Roman" pitchFamily="18" charset="0"/>
                <a:cs typeface="Times New Roman" pitchFamily="18" charset="0"/>
              </a:rPr>
              <a:t>56.05.08.</a:t>
            </a:r>
            <a:r>
              <a:rPr lang="ru-RU" sz="1400" b="1" i="1" dirty="0" smtClean="0">
                <a:latin typeface="Times New Roman" pitchFamily="18" charset="0"/>
                <a:cs typeface="Times New Roman" pitchFamily="18" charset="0"/>
              </a:rPr>
              <a:t> – «Военно-политическая работа». Вступительные результаты по предметам: - русский язык; - обществознание; - история.</a:t>
            </a:r>
            <a:endParaRPr lang="ru-RU" sz="1400" b="1" dirty="0" smtClean="0">
              <a:solidFill>
                <a:srgbClr val="FF0000"/>
              </a:solidFill>
              <a:latin typeface="Times New Roman" pitchFamily="18" charset="0"/>
              <a:cs typeface="Times New Roman" pitchFamily="18" charset="0"/>
            </a:endParaRPr>
          </a:p>
          <a:p>
            <a:pPr indent="542925" algn="just"/>
            <a:r>
              <a:rPr lang="ru-RU" sz="1400" b="1" dirty="0" smtClean="0">
                <a:solidFill>
                  <a:srgbClr val="FF0000"/>
                </a:solidFill>
                <a:latin typeface="Times New Roman" pitchFamily="18" charset="0"/>
                <a:cs typeface="Times New Roman" pitchFamily="18" charset="0"/>
              </a:rPr>
              <a:t>ВОЕННАЯ АКАДЕМИЯ РВСН (филиал г. СЕРПУХОВ, Московская область)</a:t>
            </a:r>
            <a:r>
              <a:rPr lang="ru-RU" sz="1400" b="1" dirty="0" smtClean="0">
                <a:latin typeface="Times New Roman" pitchFamily="18" charset="0"/>
                <a:cs typeface="Times New Roman" pitchFamily="18" charset="0"/>
              </a:rPr>
              <a:t> </a:t>
            </a:r>
          </a:p>
          <a:p>
            <a:pPr indent="542925" algn="just"/>
            <a:r>
              <a:rPr lang="ru-RU" sz="1400" b="1" dirty="0" smtClean="0">
                <a:latin typeface="Times New Roman" pitchFamily="18" charset="0"/>
                <a:cs typeface="Times New Roman" pitchFamily="18" charset="0"/>
              </a:rPr>
              <a:t>1. Программы высшего образования:</a:t>
            </a:r>
          </a:p>
          <a:p>
            <a:pPr indent="542925" algn="just"/>
            <a:r>
              <a:rPr lang="ru-RU" sz="1400" b="1" i="1" dirty="0" smtClean="0">
                <a:latin typeface="Times New Roman" pitchFamily="18" charset="0"/>
                <a:cs typeface="Times New Roman" pitchFamily="18" charset="0"/>
              </a:rPr>
              <a:t>1.1. Гражданская </a:t>
            </a:r>
            <a:r>
              <a:rPr lang="ru-RU" sz="1400" b="1" i="1" dirty="0" smtClean="0">
                <a:solidFill>
                  <a:srgbClr val="FF0000"/>
                </a:solidFill>
                <a:latin typeface="Times New Roman" pitchFamily="18" charset="0"/>
                <a:cs typeface="Times New Roman" pitchFamily="18" charset="0"/>
              </a:rPr>
              <a:t>23.05.01</a:t>
            </a:r>
            <a:r>
              <a:rPr lang="ru-RU" sz="1400" b="1" i="1" dirty="0" smtClean="0">
                <a:latin typeface="Times New Roman" pitchFamily="18" charset="0"/>
                <a:cs typeface="Times New Roman" pitchFamily="18" charset="0"/>
              </a:rPr>
              <a:t> – «Наземные транспортно-технологические средства », квалификация – «Инженер». </a:t>
            </a:r>
          </a:p>
          <a:p>
            <a:pPr indent="542925" algn="just"/>
            <a:r>
              <a:rPr lang="ru-RU" sz="1400" b="1" i="1" dirty="0" smtClean="0">
                <a:latin typeface="Times New Roman" pitchFamily="18" charset="0"/>
                <a:cs typeface="Times New Roman" pitchFamily="18" charset="0"/>
              </a:rPr>
              <a:t>Военная специальность: - «Автомобили и тракторы».</a:t>
            </a:r>
            <a:r>
              <a:rPr lang="ru-RU" sz="1400" i="1"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3582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r>
              <a:rPr lang="ru-RU" b="1" dirty="0" smtClean="0">
                <a:latin typeface="Times New Roman" pitchFamily="18" charset="0"/>
                <a:ea typeface="Times New Roman" pitchFamily="18" charset="0"/>
                <a:cs typeface="Times New Roman" pitchFamily="18" charset="0"/>
              </a:rPr>
              <a:t>ВОЕННАЯ АКАДЕМИЯ РАКЕТНЫХ ВОЙСК СТРАТЕГИЧЕСКОГО НАЗНАЧЕНИЯ им. ПЕТРА ВЕЛИКОГО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Прямоугольник 26"/>
          <p:cNvSpPr/>
          <p:nvPr/>
        </p:nvSpPr>
        <p:spPr>
          <a:xfrm>
            <a:off x="860397" y="957244"/>
            <a:ext cx="8643998" cy="5262979"/>
          </a:xfrm>
          <a:prstGeom prst="rect">
            <a:avLst/>
          </a:prstGeom>
        </p:spPr>
        <p:txBody>
          <a:bodyPr wrap="square">
            <a:spAutoFit/>
          </a:bodyPr>
          <a:lstStyle/>
          <a:p>
            <a:pPr indent="540000" algn="just"/>
            <a:r>
              <a:rPr lang="ru-RU" sz="1400" b="1" i="1" dirty="0" smtClean="0">
                <a:latin typeface="Times New Roman" pitchFamily="18" charset="0"/>
                <a:cs typeface="Times New Roman" pitchFamily="18" charset="0"/>
              </a:rPr>
              <a:t>1.2. Гражданская </a:t>
            </a:r>
            <a:r>
              <a:rPr lang="ru-RU" sz="1400" b="1" i="1" dirty="0" smtClean="0">
                <a:solidFill>
                  <a:srgbClr val="FF0000"/>
                </a:solidFill>
                <a:latin typeface="Times New Roman" pitchFamily="18" charset="0"/>
                <a:cs typeface="Times New Roman" pitchFamily="18" charset="0"/>
              </a:rPr>
              <a:t>24.05.01</a:t>
            </a:r>
            <a:r>
              <a:rPr lang="ru-RU" sz="1400" b="1" i="1" dirty="0" smtClean="0">
                <a:latin typeface="Times New Roman" pitchFamily="18" charset="0"/>
                <a:cs typeface="Times New Roman" pitchFamily="18" charset="0"/>
              </a:rPr>
              <a:t> – «Проектирование, производство и эксплуатация ракет и ракетно-космических комплексов», квалификация – «Инженер». </a:t>
            </a:r>
          </a:p>
          <a:p>
            <a:pPr indent="540000" algn="just"/>
            <a:r>
              <a:rPr lang="ru-RU" sz="1400" b="1"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Военная специальность: - «Эксплуатация стартовых и технических комплексов и систем жизнеобеспечения». </a:t>
            </a:r>
          </a:p>
          <a:p>
            <a:pPr lvl="0" indent="540000" algn="just"/>
            <a:r>
              <a:rPr lang="ru-RU" sz="1400" b="1" i="1" dirty="0" smtClean="0">
                <a:latin typeface="Times New Roman" pitchFamily="18" charset="0"/>
                <a:cs typeface="Times New Roman" pitchFamily="18" charset="0"/>
              </a:rPr>
              <a:t>Гражданская </a:t>
            </a:r>
            <a:r>
              <a:rPr lang="ru-RU" sz="1400" b="1" i="1" dirty="0" smtClean="0">
                <a:solidFill>
                  <a:srgbClr val="FF0000"/>
                </a:solidFill>
                <a:latin typeface="Times New Roman" pitchFamily="18" charset="0"/>
                <a:cs typeface="Times New Roman" pitchFamily="18" charset="0"/>
              </a:rPr>
              <a:t>24.05.06</a:t>
            </a:r>
            <a:r>
              <a:rPr lang="ru-RU" sz="1400" b="1" i="1" dirty="0" smtClean="0">
                <a:latin typeface="Times New Roman" pitchFamily="18" charset="0"/>
                <a:cs typeface="Times New Roman" pitchFamily="18" charset="0"/>
              </a:rPr>
              <a:t> – «Системы управления летательными аппаратами». Квалификация – «Инженер». Военная специальность: - «Системы управления ракет»; - «Наземные навигационно-геодезические комплексы подготовки исходных данных систем управления летательных аппаратов»;</a:t>
            </a:r>
            <a:endParaRPr lang="ru-RU" sz="1400" b="1" dirty="0" smtClean="0">
              <a:latin typeface="Times New Roman" pitchFamily="18" charset="0"/>
              <a:cs typeface="Times New Roman" pitchFamily="18" charset="0"/>
            </a:endParaRPr>
          </a:p>
          <a:p>
            <a:pPr lvl="0" indent="540000" algn="just"/>
            <a:r>
              <a:rPr lang="ru-RU" sz="1400" b="1" i="1" dirty="0" smtClean="0">
                <a:latin typeface="Times New Roman" pitchFamily="18" charset="0"/>
                <a:cs typeface="Times New Roman" pitchFamily="18" charset="0"/>
              </a:rPr>
              <a:t>Гражданская </a:t>
            </a:r>
            <a:r>
              <a:rPr lang="ru-RU" sz="1400" b="1" i="1" dirty="0" smtClean="0">
                <a:solidFill>
                  <a:srgbClr val="FF0000"/>
                </a:solidFill>
                <a:latin typeface="Times New Roman" pitchFamily="18" charset="0"/>
                <a:cs typeface="Times New Roman" pitchFamily="18" charset="0"/>
              </a:rPr>
              <a:t>14.05.04</a:t>
            </a:r>
            <a:r>
              <a:rPr lang="ru-RU" sz="1400" b="1" i="1" dirty="0" smtClean="0">
                <a:latin typeface="Times New Roman" pitchFamily="18" charset="0"/>
                <a:cs typeface="Times New Roman" pitchFamily="18" charset="0"/>
              </a:rPr>
              <a:t> – «Электроника и автоматика физических установок». Квалификация – «Инженер».</a:t>
            </a:r>
            <a:endParaRPr lang="ru-RU" sz="1400" b="1" dirty="0" smtClean="0">
              <a:latin typeface="Times New Roman" pitchFamily="18" charset="0"/>
              <a:cs typeface="Times New Roman" pitchFamily="18" charset="0"/>
            </a:endParaRPr>
          </a:p>
          <a:p>
            <a:pPr indent="540000" algn="just"/>
            <a:r>
              <a:rPr lang="ru-RU" sz="1400" b="1" i="1" dirty="0" smtClean="0">
                <a:latin typeface="Times New Roman" pitchFamily="18" charset="0"/>
                <a:cs typeface="Times New Roman" pitchFamily="18" charset="0"/>
              </a:rPr>
              <a:t>Гражданская </a:t>
            </a:r>
            <a:r>
              <a:rPr lang="ru-RU" sz="1400" b="1" i="1" dirty="0" smtClean="0">
                <a:solidFill>
                  <a:srgbClr val="FF0000"/>
                </a:solidFill>
                <a:latin typeface="Times New Roman" pitchFamily="18" charset="0"/>
                <a:cs typeface="Times New Roman" pitchFamily="18" charset="0"/>
              </a:rPr>
              <a:t>09.05.01</a:t>
            </a:r>
            <a:r>
              <a:rPr lang="ru-RU" sz="1400" b="1" i="1" dirty="0" smtClean="0">
                <a:latin typeface="Times New Roman" pitchFamily="18" charset="0"/>
                <a:cs typeface="Times New Roman" pitchFamily="18" charset="0"/>
              </a:rPr>
              <a:t> – «Применение  и  эксплуатация  автоматизированных систем специального назначения». Квалификация – «Инженер». Военная специальность: - «Применение и эксплуатация автоматизированных систем управления технологическими процессами»;</a:t>
            </a:r>
            <a:endParaRPr lang="ru-RU" sz="1400" b="1" dirty="0" smtClean="0">
              <a:latin typeface="Times New Roman" pitchFamily="18" charset="0"/>
              <a:cs typeface="Times New Roman" pitchFamily="18" charset="0"/>
            </a:endParaRPr>
          </a:p>
          <a:p>
            <a:pPr lvl="0" indent="540000" algn="just"/>
            <a:r>
              <a:rPr lang="ru-RU" sz="1400" b="1" i="1" dirty="0" smtClean="0">
                <a:latin typeface="Times New Roman" pitchFamily="18" charset="0"/>
                <a:cs typeface="Times New Roman" pitchFamily="18" charset="0"/>
              </a:rPr>
              <a:t>Гражданская </a:t>
            </a:r>
            <a:r>
              <a:rPr lang="ru-RU" sz="1400" b="1" i="1" dirty="0" smtClean="0">
                <a:solidFill>
                  <a:srgbClr val="FF0000"/>
                </a:solidFill>
                <a:latin typeface="Times New Roman" pitchFamily="18" charset="0"/>
                <a:cs typeface="Times New Roman" pitchFamily="18" charset="0"/>
              </a:rPr>
              <a:t>11.05.02</a:t>
            </a:r>
            <a:r>
              <a:rPr lang="ru-RU" sz="1400" b="1" i="1" dirty="0" smtClean="0">
                <a:latin typeface="Times New Roman" pitchFamily="18" charset="0"/>
                <a:cs typeface="Times New Roman" pitchFamily="18" charset="0"/>
              </a:rPr>
              <a:t> – «Специальные радиотехнические системы». Квалификация – «Инженер». Военная специальность: - «Радиотехнические системы и комплексы сбора и обработки информации»;</a:t>
            </a:r>
            <a:endParaRPr lang="ru-RU" sz="1400" b="1" dirty="0" smtClean="0">
              <a:latin typeface="Times New Roman" pitchFamily="18" charset="0"/>
              <a:cs typeface="Times New Roman" pitchFamily="18" charset="0"/>
            </a:endParaRPr>
          </a:p>
          <a:p>
            <a:pPr indent="540000" algn="just"/>
            <a:r>
              <a:rPr lang="ru-RU" sz="1400" b="1" i="1" dirty="0" smtClean="0">
                <a:latin typeface="Times New Roman" pitchFamily="18" charset="0"/>
                <a:cs typeface="Times New Roman" pitchFamily="18" charset="0"/>
              </a:rPr>
              <a:t>Гражданская </a:t>
            </a:r>
            <a:r>
              <a:rPr lang="ru-RU" sz="1400" b="1" i="1" dirty="0" smtClean="0">
                <a:solidFill>
                  <a:srgbClr val="FF0000"/>
                </a:solidFill>
                <a:latin typeface="Times New Roman" pitchFamily="18" charset="0"/>
                <a:cs typeface="Times New Roman" pitchFamily="18" charset="0"/>
              </a:rPr>
              <a:t>11.05.04</a:t>
            </a:r>
            <a:r>
              <a:rPr lang="ru-RU" sz="1400" b="1" i="1" dirty="0" smtClean="0">
                <a:latin typeface="Times New Roman" pitchFamily="18" charset="0"/>
                <a:cs typeface="Times New Roman" pitchFamily="18" charset="0"/>
              </a:rPr>
              <a:t> – «</a:t>
            </a:r>
            <a:r>
              <a:rPr lang="ru-RU" sz="1400" b="1" i="1" dirty="0" err="1" smtClean="0">
                <a:latin typeface="Times New Roman" pitchFamily="18" charset="0"/>
                <a:cs typeface="Times New Roman" pitchFamily="18" charset="0"/>
              </a:rPr>
              <a:t>Инфокоммуникационные</a:t>
            </a:r>
            <a:r>
              <a:rPr lang="ru-RU" sz="1400" b="1" i="1" dirty="0" smtClean="0">
                <a:latin typeface="Times New Roman" pitchFamily="18" charset="0"/>
                <a:cs typeface="Times New Roman" pitchFamily="18" charset="0"/>
              </a:rPr>
              <a:t> технологии и системы специальной связи». Квалификация – «Инженер». Военная специальность: - «Системы коммутации и сети связи специального назначения».</a:t>
            </a:r>
          </a:p>
          <a:p>
            <a:pPr indent="542925" algn="just"/>
            <a:r>
              <a:rPr lang="ru-RU" sz="1400" b="1" dirty="0" smtClean="0">
                <a:latin typeface="Times New Roman" pitchFamily="18" charset="0"/>
                <a:cs typeface="Times New Roman" pitchFamily="18" charset="0"/>
              </a:rPr>
              <a:t>2. Программы среднего профессионального образования:</a:t>
            </a:r>
          </a:p>
          <a:p>
            <a:pPr indent="542925" algn="just"/>
            <a:r>
              <a:rPr lang="ru-RU" sz="1400" b="1" i="1" dirty="0" smtClean="0">
                <a:latin typeface="Times New Roman" pitchFamily="18" charset="0"/>
                <a:cs typeface="Times New Roman" pitchFamily="18" charset="0"/>
              </a:rPr>
              <a:t>2.1. Гражданская – </a:t>
            </a:r>
            <a:r>
              <a:rPr lang="ru-RU" sz="1400" b="1" i="1" dirty="0" smtClean="0">
                <a:solidFill>
                  <a:srgbClr val="FF0000"/>
                </a:solidFill>
                <a:latin typeface="Times New Roman" pitchFamily="18" charset="0"/>
                <a:cs typeface="Times New Roman" pitchFamily="18" charset="0"/>
              </a:rPr>
              <a:t>13.02.03</a:t>
            </a:r>
            <a:r>
              <a:rPr lang="ru-RU" sz="1400" b="1" i="1" dirty="0" smtClean="0">
                <a:latin typeface="Times New Roman" pitchFamily="18" charset="0"/>
                <a:cs typeface="Times New Roman" pitchFamily="18" charset="0"/>
              </a:rPr>
              <a:t> «Электрические станции, сети и системы», квалификация – «Техник»;</a:t>
            </a:r>
          </a:p>
          <a:p>
            <a:pPr indent="542925" algn="just"/>
            <a:r>
              <a:rPr lang="ru-RU" sz="1400" b="1" i="1" dirty="0" smtClean="0">
                <a:latin typeface="Times New Roman" pitchFamily="18" charset="0"/>
                <a:cs typeface="Times New Roman" pitchFamily="18" charset="0"/>
              </a:rPr>
              <a:t>2.2. Гражданская – </a:t>
            </a:r>
            <a:r>
              <a:rPr lang="ru-RU" sz="1400" b="1" i="1" dirty="0" smtClean="0">
                <a:solidFill>
                  <a:srgbClr val="FF0000"/>
                </a:solidFill>
                <a:latin typeface="Times New Roman" pitchFamily="18" charset="0"/>
                <a:cs typeface="Times New Roman" pitchFamily="18" charset="0"/>
              </a:rPr>
              <a:t>10.02.05</a:t>
            </a:r>
            <a:r>
              <a:rPr lang="ru-RU" sz="1400" b="1" i="1" dirty="0" smtClean="0">
                <a:latin typeface="Times New Roman" pitchFamily="18" charset="0"/>
                <a:cs typeface="Times New Roman" pitchFamily="18" charset="0"/>
              </a:rPr>
              <a:t> «Обеспечение информационной безопасности автоматизированных систем», квалификация – «Техник»;</a:t>
            </a:r>
          </a:p>
          <a:p>
            <a:pPr indent="542925" algn="just"/>
            <a:r>
              <a:rPr lang="ru-RU" sz="1400" b="1" i="1" dirty="0" smtClean="0">
                <a:latin typeface="Times New Roman" pitchFamily="18" charset="0"/>
                <a:cs typeface="Times New Roman" pitchFamily="18" charset="0"/>
              </a:rPr>
              <a:t>2.3. Гражданская – </a:t>
            </a:r>
            <a:r>
              <a:rPr lang="ru-RU" sz="1400" b="1" i="1" dirty="0" smtClean="0">
                <a:solidFill>
                  <a:srgbClr val="FF0000"/>
                </a:solidFill>
                <a:latin typeface="Times New Roman" pitchFamily="18" charset="0"/>
                <a:cs typeface="Times New Roman" pitchFamily="18" charset="0"/>
              </a:rPr>
              <a:t>10.02.04</a:t>
            </a:r>
            <a:r>
              <a:rPr lang="ru-RU" sz="1400" b="1" i="1" dirty="0" smtClean="0">
                <a:latin typeface="Times New Roman" pitchFamily="18" charset="0"/>
                <a:cs typeface="Times New Roman" pitchFamily="18" charset="0"/>
              </a:rPr>
              <a:t> «Обеспечение информационной безопасности телекоммуникационных систем », квалификация – «Техник».</a:t>
            </a:r>
            <a:endParaRPr lang="ru-RU" sz="1400" b="1" dirty="0" smtClean="0">
              <a:latin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860397" y="6256020"/>
          <a:ext cx="8750301" cy="802004"/>
        </p:xfrm>
        <a:graphic>
          <a:graphicData uri="http://schemas.openxmlformats.org/drawingml/2006/table">
            <a:tbl>
              <a:tblPr firstRow="1" bandRow="1">
                <a:tableStyleId>{5C22544A-7EE6-4342-B048-85BDC9FD1C3A}</a:tableStyleId>
              </a:tblPr>
              <a:tblGrid>
                <a:gridCol w="1017564"/>
                <a:gridCol w="3500462"/>
                <a:gridCol w="4232275"/>
              </a:tblGrid>
              <a:tr h="802004">
                <a:tc>
                  <a:txBody>
                    <a:bodyPr/>
                    <a:lstStyle/>
                    <a:p>
                      <a:r>
                        <a:rPr lang="ru-RU" sz="1400" dirty="0" smtClean="0">
                          <a:solidFill>
                            <a:schemeClr val="tx1"/>
                          </a:solidFill>
                          <a:latin typeface="Times New Roman" pitchFamily="18" charset="0"/>
                          <a:cs typeface="Times New Roman" pitchFamily="18" charset="0"/>
                        </a:rPr>
                        <a:t>Адрес:</a:t>
                      </a:r>
                    </a:p>
                    <a:p>
                      <a:r>
                        <a:rPr lang="ru-RU" sz="1400" dirty="0" smtClean="0">
                          <a:solidFill>
                            <a:schemeClr val="tx1"/>
                          </a:solidFill>
                          <a:latin typeface="Times New Roman" pitchFamily="18" charset="0"/>
                          <a:cs typeface="Times New Roman" pitchFamily="18" charset="0"/>
                        </a:rPr>
                        <a:t>Телефон:</a:t>
                      </a:r>
                    </a:p>
                    <a:p>
                      <a:r>
                        <a:rPr lang="en-US" sz="1400" b="1" dirty="0" smtClean="0">
                          <a:solidFill>
                            <a:schemeClr val="tx1"/>
                          </a:solidFill>
                          <a:latin typeface="Times New Roman" pitchFamily="18" charset="0"/>
                          <a:cs typeface="Times New Roman" pitchFamily="18" charset="0"/>
                        </a:rPr>
                        <a:t>e-mail</a:t>
                      </a:r>
                      <a:r>
                        <a:rPr lang="ru-RU" sz="1400" b="1" dirty="0" smtClean="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ru-RU" sz="1400" b="1" dirty="0" smtClean="0">
                          <a:solidFill>
                            <a:schemeClr val="tx1"/>
                          </a:solidFill>
                          <a:latin typeface="Times New Roman" pitchFamily="18" charset="0"/>
                          <a:cs typeface="Times New Roman" pitchFamily="18" charset="0"/>
                        </a:rPr>
                        <a:t>143900, г. </a:t>
                      </a:r>
                      <a:r>
                        <a:rPr lang="ru-RU" sz="1400" b="1" dirty="0" err="1" smtClean="0">
                          <a:solidFill>
                            <a:schemeClr val="tx1"/>
                          </a:solidFill>
                          <a:latin typeface="Times New Roman" pitchFamily="18" charset="0"/>
                          <a:cs typeface="Times New Roman" pitchFamily="18" charset="0"/>
                        </a:rPr>
                        <a:t>Балашиха</a:t>
                      </a:r>
                      <a:r>
                        <a:rPr lang="ru-RU" sz="1400" b="1" dirty="0" smtClean="0">
                          <a:solidFill>
                            <a:schemeClr val="tx1"/>
                          </a:solidFill>
                          <a:latin typeface="Times New Roman" pitchFamily="18" charset="0"/>
                          <a:cs typeface="Times New Roman" pitchFamily="18" charset="0"/>
                        </a:rPr>
                        <a:t>, ул. </a:t>
                      </a:r>
                      <a:r>
                        <a:rPr lang="ru-RU" sz="1400" b="1" dirty="0" err="1" smtClean="0">
                          <a:solidFill>
                            <a:schemeClr val="tx1"/>
                          </a:solidFill>
                          <a:latin typeface="Times New Roman" pitchFamily="18" charset="0"/>
                          <a:cs typeface="Times New Roman" pitchFamily="18" charset="0"/>
                        </a:rPr>
                        <a:t>Карбышева</a:t>
                      </a:r>
                      <a:r>
                        <a:rPr lang="ru-RU" sz="1400" b="1" dirty="0" smtClean="0">
                          <a:solidFill>
                            <a:schemeClr val="tx1"/>
                          </a:solidFill>
                          <a:latin typeface="Times New Roman" pitchFamily="18" charset="0"/>
                          <a:cs typeface="Times New Roman" pitchFamily="18" charset="0"/>
                        </a:rPr>
                        <a:t>, д.8;</a:t>
                      </a:r>
                    </a:p>
                    <a:p>
                      <a:pPr algn="r"/>
                      <a:r>
                        <a:rPr lang="ru-RU" sz="1400" b="1" kern="1200" dirty="0" smtClean="0">
                          <a:solidFill>
                            <a:schemeClr val="tx1"/>
                          </a:solidFill>
                          <a:latin typeface="Times New Roman" pitchFamily="18" charset="0"/>
                          <a:ea typeface="+mn-ea"/>
                          <a:cs typeface="Times New Roman" pitchFamily="18" charset="0"/>
                        </a:rPr>
                        <a:t>8 (495) 524-07-39 (коммутатор)</a:t>
                      </a:r>
                      <a:r>
                        <a:rPr lang="ru-RU" sz="1400" b="1" dirty="0" smtClean="0">
                          <a:solidFill>
                            <a:schemeClr val="tx1"/>
                          </a:solidFill>
                          <a:latin typeface="Times New Roman" pitchFamily="18" charset="0"/>
                          <a:cs typeface="Times New Roman" pitchFamily="18" charset="0"/>
                        </a:rPr>
                        <a:t>;</a:t>
                      </a:r>
                    </a:p>
                    <a:p>
                      <a:pPr algn="r"/>
                      <a:r>
                        <a:rPr lang="en-US" sz="1400" b="1" dirty="0" smtClean="0">
                          <a:solidFill>
                            <a:schemeClr val="tx1"/>
                          </a:solidFill>
                          <a:latin typeface="Times New Roman" pitchFamily="18" charset="0"/>
                          <a:cs typeface="Times New Roman" pitchFamily="18" charset="0"/>
                        </a:rPr>
                        <a:t>varvsn@mil.ru</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ru-RU" sz="1400" b="1" dirty="0" smtClean="0">
                          <a:solidFill>
                            <a:schemeClr val="tx1"/>
                          </a:solidFill>
                          <a:latin typeface="Times New Roman" pitchFamily="18" charset="0"/>
                          <a:cs typeface="Times New Roman" pitchFamily="18" charset="0"/>
                        </a:rPr>
                        <a:t>Московская обл., г. Серпухов ул. Бригадная, д.17;</a:t>
                      </a:r>
                    </a:p>
                    <a:p>
                      <a:pPr algn="r"/>
                      <a:r>
                        <a:rPr lang="ru-RU" sz="1400" b="1" kern="1200" dirty="0" smtClean="0">
                          <a:solidFill>
                            <a:schemeClr val="tx1"/>
                          </a:solidFill>
                          <a:latin typeface="Times New Roman" pitchFamily="18" charset="0"/>
                          <a:ea typeface="+mn-ea"/>
                          <a:cs typeface="Times New Roman" pitchFamily="18" charset="0"/>
                        </a:rPr>
                        <a:t>8 (4967) 72-19-11 (коммутатор)</a:t>
                      </a:r>
                      <a:r>
                        <a:rPr lang="ru-RU" sz="1400" b="1" dirty="0" smtClean="0">
                          <a:solidFill>
                            <a:schemeClr val="tx1"/>
                          </a:solidFill>
                          <a:latin typeface="Times New Roman" pitchFamily="18" charset="0"/>
                          <a:cs typeface="Times New Roman" pitchFamily="18" charset="0"/>
                        </a:rPr>
                        <a:t>; </a:t>
                      </a:r>
                    </a:p>
                    <a:p>
                      <a:pPr algn="r"/>
                      <a:r>
                        <a:rPr lang="en-US" sz="1400" b="1" dirty="0" smtClean="0">
                          <a:solidFill>
                            <a:schemeClr val="tx1"/>
                          </a:solidFill>
                          <a:latin typeface="Times New Roman" pitchFamily="18" charset="0"/>
                          <a:cs typeface="Times New Roman" pitchFamily="18" charset="0"/>
                        </a:rPr>
                        <a:t>varvsn-serp@mil.ru</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2" y="99988"/>
            <a:ext cx="75724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ВОЕННАЯ АКАДЕМИЯ СВЯЗИ им. МАРШАЛА СОВЕТСКОГО СОЮЗА С.М. БУДЕННОГО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САНКТ-ПЕТЕРБУРГ)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Военная академия связи – готовит специалистов с высшим и средним профессиональным военно-специальным образованием в </a:t>
            </a:r>
            <a:r>
              <a:rPr lang="ru-RU" sz="2100" dirty="0" err="1" smtClean="0">
                <a:solidFill>
                  <a:schemeClr val="bg1"/>
                </a:solidFill>
                <a:latin typeface="Arial Black" pitchFamily="34" charset="0"/>
              </a:rPr>
              <a:t>инте-ресах</a:t>
            </a:r>
            <a:r>
              <a:rPr lang="ru-RU" sz="2100" dirty="0" smtClean="0">
                <a:solidFill>
                  <a:schemeClr val="bg1"/>
                </a:solidFill>
                <a:latin typeface="Arial Black" pitchFamily="34" charset="0"/>
              </a:rPr>
              <a:t> Министерства обороны Российской Федерации и иных федеральных органов</a:t>
            </a:r>
            <a:endParaRPr lang="ru-RU" sz="2000" dirty="0">
              <a:solidFill>
                <a:schemeClr val="bg1"/>
              </a:solidFill>
              <a:latin typeface="Arial Black" pitchFamily="34" charset="0"/>
            </a:endParaRPr>
          </a:p>
        </p:txBody>
      </p:sp>
      <p:sp>
        <p:nvSpPr>
          <p:cNvPr id="22" name="Прямоугольник 21"/>
          <p:cNvSpPr/>
          <p:nvPr/>
        </p:nvSpPr>
        <p:spPr>
          <a:xfrm>
            <a:off x="646083" y="4738687"/>
            <a:ext cx="8858312"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Военная академия связи – современное высшее военно-учебное заведение, из стен которой ежегодно выпускаются более 800 специалистов различных уровней подготовки. Это выпускники докторантуры и адъюнктуры, офицеры с высшей военной оперативно-тактической подготовкой, с полной военно-специальной подготовкой, со средней военно-специальной подготовкой. Подготовка специалистов проводится по 9 специальностям магистерской подготовки, 9 специальностям полной военно-специальной подготовки, 9 специальностям в рамках средней военно-специальной подготовки. В Военной академии связи осуществляется обучение военным специальностям курсантов – граждан женского пола.</a:t>
            </a:r>
          </a:p>
          <a:p>
            <a:pPr algn="just"/>
            <a:r>
              <a:rPr lang="ru-RU" sz="1400" b="1" dirty="0" smtClean="0">
                <a:latin typeface="Times New Roman" pitchFamily="18" charset="0"/>
                <a:cs typeface="Times New Roman" pitchFamily="18" charset="0"/>
              </a:rPr>
              <a:t>С момента своего создания и до сегодняшних дней ВА связи является кузницей командных и инженерных кадров не только для Министерства обороны Российской Федерации, но и для Министерства внутренних дел, войск национальной гвардии иных федеральных органов исполнительной власти Российской Федерации, где законодательством предусмотрено прохождение военной службы. </a:t>
            </a:r>
            <a:endParaRPr lang="ru-RU" sz="1400" b="1" dirty="0">
              <a:latin typeface="Times New Roman" pitchFamily="18" charset="0"/>
              <a:cs typeface="Times New Roman" pitchFamily="18" charset="0"/>
            </a:endParaRPr>
          </a:p>
        </p:txBody>
      </p:sp>
      <p:pic>
        <p:nvPicPr>
          <p:cNvPr id="14" name="Рисунок 13" descr="https://ens.mil.ru/files/morf/vas.jpg"/>
          <p:cNvPicPr/>
          <p:nvPr/>
        </p:nvPicPr>
        <p:blipFill>
          <a:blip r:embed="rId5">
            <a:extLst>
              <a:ext uri="{28A0092B-C50C-407E-A947-70E740481C1C}">
                <a14:useLocalDpi xmlns:a14="http://schemas.microsoft.com/office/drawing/2010/main" val="0"/>
              </a:ext>
            </a:extLst>
          </a:blip>
          <a:srcRect/>
          <a:stretch>
            <a:fillRect/>
          </a:stretch>
        </p:blipFill>
        <p:spPr bwMode="auto">
          <a:xfrm>
            <a:off x="717521" y="1171558"/>
            <a:ext cx="5143536" cy="3643338"/>
          </a:xfrm>
          <a:prstGeom prst="rect">
            <a:avLst/>
          </a:prstGeom>
          <a:noFill/>
          <a:ln>
            <a:noFill/>
          </a:ln>
        </p:spPr>
      </p:pic>
      <p:pic>
        <p:nvPicPr>
          <p:cNvPr id="15" name="Picture 3"/>
          <p:cNvPicPr>
            <a:picLocks noChangeAspect="1" noChangeArrowheads="1"/>
          </p:cNvPicPr>
          <p:nvPr/>
        </p:nvPicPr>
        <p:blipFill>
          <a:blip r:embed="rId6" cstate="print"/>
          <a:srcRect/>
          <a:stretch>
            <a:fillRect/>
          </a:stretch>
        </p:blipFill>
        <p:spPr bwMode="auto">
          <a:xfrm>
            <a:off x="8718577" y="171426"/>
            <a:ext cx="814150" cy="9382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5011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СВЯЗИ им. МАРШАЛА СОВЕТСКОГО СОЮЗА С.М. БУДЕННОГО (г. САНКТ-ПЕТЕРБУРГ)</a:t>
            </a:r>
            <a:endParaRPr lang="ru-RU" dirty="0" smtClean="0">
              <a:latin typeface="Times New Roman" pitchFamily="18" charset="0"/>
              <a:cs typeface="Times New Roman" pitchFamily="18" charset="0"/>
            </a:endParaRPr>
          </a:p>
        </p:txBody>
      </p:sp>
      <p:sp>
        <p:nvSpPr>
          <p:cNvPr id="27" name="Прямоугольник 26"/>
          <p:cNvSpPr/>
          <p:nvPr/>
        </p:nvSpPr>
        <p:spPr>
          <a:xfrm>
            <a:off x="717522" y="814368"/>
            <a:ext cx="9004328" cy="6555641"/>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«Военная академия связи имени Маршала советского Союза С.М. Буденного» (далее – ВА связи) осуществляет подготовку специалистов по образовательным программам высшего и среднего профессионального образования.</a:t>
            </a:r>
            <a:r>
              <a:rPr lang="ru-RU" sz="1400" dirty="0" smtClean="0"/>
              <a:t> </a:t>
            </a:r>
            <a:r>
              <a:rPr lang="ru-RU" sz="1400" b="1" dirty="0" smtClean="0">
                <a:latin typeface="Times New Roman" pitchFamily="18" charset="0"/>
                <a:cs typeface="Times New Roman" pitchFamily="18" charset="0"/>
              </a:rPr>
              <a:t>Выпускникам, освоившим программу высшего образования и успешно прошедшим государственную итоговую аттестацию, присваивается воинское звание «лейтенант», квалификация «Инженер» и выдается диплом государственного образца. Выпускникам, освоившим программу среднего профессионального образования и успешно прошедшим государственную итоговую аттестацию, присваивается воинское звание «прапорщик», квалификация «Техник» и выдается диплом государственного образца.</a:t>
            </a:r>
          </a:p>
          <a:p>
            <a:pPr indent="542925" algn="just"/>
            <a:r>
              <a:rPr lang="ru-RU" sz="1400" b="1" dirty="0" smtClean="0">
                <a:latin typeface="Times New Roman" pitchFamily="18" charset="0"/>
                <a:cs typeface="Times New Roman" pitchFamily="18" charset="0"/>
              </a:rPr>
              <a:t>1. Специальности подготовки по программам высшего образования (</a:t>
            </a:r>
            <a:r>
              <a:rPr lang="ru-RU" sz="1400" b="1" dirty="0" err="1" smtClean="0">
                <a:latin typeface="Times New Roman" pitchFamily="18" charset="0"/>
                <a:cs typeface="Times New Roman" pitchFamily="18" charset="0"/>
              </a:rPr>
              <a:t>специалитет</a:t>
            </a:r>
            <a:r>
              <a:rPr lang="ru-RU" sz="1400" b="1" dirty="0" smtClean="0">
                <a:latin typeface="Times New Roman" pitchFamily="18" charset="0"/>
                <a:cs typeface="Times New Roman" pitchFamily="18" charset="0"/>
              </a:rPr>
              <a:t>):</a:t>
            </a:r>
          </a:p>
          <a:p>
            <a:pPr algn="just"/>
            <a:r>
              <a:rPr lang="ru-RU" sz="1400" b="1" i="1" dirty="0" smtClean="0">
                <a:solidFill>
                  <a:srgbClr val="FF0000"/>
                </a:solidFill>
                <a:latin typeface="Times New Roman" pitchFamily="18" charset="0"/>
                <a:cs typeface="Times New Roman" pitchFamily="18" charset="0"/>
              </a:rPr>
              <a:t>11.05.04</a:t>
            </a:r>
            <a:r>
              <a:rPr lang="ru-RU" sz="1400" b="1" i="1" dirty="0" smtClean="0">
                <a:latin typeface="Times New Roman" pitchFamily="18" charset="0"/>
                <a:cs typeface="Times New Roman" pitchFamily="18" charset="0"/>
              </a:rPr>
              <a:t> – «</a:t>
            </a:r>
            <a:r>
              <a:rPr lang="ru-RU" sz="1400" b="1" i="1" dirty="0" err="1" smtClean="0">
                <a:latin typeface="Times New Roman" pitchFamily="18" charset="0"/>
                <a:cs typeface="Times New Roman" pitchFamily="18" charset="0"/>
              </a:rPr>
              <a:t>Инфокоммуникационные</a:t>
            </a:r>
            <a:r>
              <a:rPr lang="ru-RU" sz="1400" b="1" i="1" dirty="0" smtClean="0">
                <a:latin typeface="Times New Roman" pitchFamily="18" charset="0"/>
                <a:cs typeface="Times New Roman" pitchFamily="18" charset="0"/>
              </a:rPr>
              <a:t> технологии системы специальной связи». </a:t>
            </a:r>
          </a:p>
          <a:p>
            <a:pPr algn="just"/>
            <a:r>
              <a:rPr lang="ru-RU" sz="1400" b="1" i="1" dirty="0" smtClean="0">
                <a:latin typeface="Times New Roman" pitchFamily="18" charset="0"/>
                <a:cs typeface="Times New Roman" pitchFamily="18" charset="0"/>
              </a:rPr>
              <a:t>Специализация: - «системы радиосвязи специального назначения»; - «системы специальной спутниковой связи»; - «многоканальные телекоммуникационные системы»; - «оптические системы связи»; - «системы коммутации и сети связи специального назначения».</a:t>
            </a:r>
          </a:p>
          <a:p>
            <a:pPr algn="just"/>
            <a:r>
              <a:rPr lang="ru-RU" sz="1400" b="1" i="1" dirty="0" smtClean="0">
                <a:solidFill>
                  <a:srgbClr val="FF0000"/>
                </a:solidFill>
                <a:latin typeface="Times New Roman" pitchFamily="18" charset="0"/>
                <a:cs typeface="Times New Roman" pitchFamily="18" charset="0"/>
              </a:rPr>
              <a:t>09.05.01</a:t>
            </a:r>
            <a:r>
              <a:rPr lang="ru-RU" sz="1400" b="1" i="1" dirty="0" smtClean="0">
                <a:latin typeface="Times New Roman" pitchFamily="18" charset="0"/>
                <a:cs typeface="Times New Roman" pitchFamily="18" charset="0"/>
              </a:rPr>
              <a:t> – «Применение и эксплуатация автоматизированных систем специального назначения».</a:t>
            </a:r>
          </a:p>
          <a:p>
            <a:pPr algn="just"/>
            <a:r>
              <a:rPr lang="ru-RU" sz="1400" b="1" i="1" dirty="0" smtClean="0">
                <a:latin typeface="Times New Roman" pitchFamily="18" charset="0"/>
                <a:cs typeface="Times New Roman" pitchFamily="18" charset="0"/>
              </a:rPr>
              <a:t>Специализация:  - «математическое, программное и информационное обеспечение вычислительной техники и автоматизированных систем»; - «автоматизированные системы обработки информации и управления»;             - «эксплуатация вычислительных машин, комплексов, систем и сетей специального назначения».</a:t>
            </a:r>
          </a:p>
          <a:p>
            <a:pPr indent="542925" algn="just"/>
            <a:r>
              <a:rPr lang="ru-RU" sz="1400" b="1" dirty="0" smtClean="0">
                <a:latin typeface="Times New Roman" pitchFamily="18" charset="0"/>
                <a:cs typeface="Times New Roman" pitchFamily="18" charset="0"/>
              </a:rPr>
              <a:t>2. Специальности подготовки по программам среднего профессионального образования:</a:t>
            </a:r>
          </a:p>
          <a:p>
            <a:pPr lvl="0" algn="just"/>
            <a:r>
              <a:rPr lang="ru-RU" sz="1400" b="1" i="1" dirty="0" smtClean="0">
                <a:solidFill>
                  <a:srgbClr val="FF0000"/>
                </a:solidFill>
                <a:latin typeface="Times New Roman" pitchFamily="18" charset="0"/>
                <a:cs typeface="Times New Roman" pitchFamily="18" charset="0"/>
              </a:rPr>
              <a:t>11.02.15</a:t>
            </a:r>
            <a:r>
              <a:rPr lang="ru-RU" sz="1400" b="1" i="1" dirty="0" smtClean="0">
                <a:latin typeface="Times New Roman" pitchFamily="18" charset="0"/>
                <a:cs typeface="Times New Roman" pitchFamily="18" charset="0"/>
              </a:rPr>
              <a:t> – «</a:t>
            </a:r>
            <a:r>
              <a:rPr lang="ru-RU" sz="1400" b="1" i="1" dirty="0" err="1" smtClean="0">
                <a:latin typeface="Times New Roman" pitchFamily="18" charset="0"/>
                <a:cs typeface="Times New Roman" pitchFamily="18" charset="0"/>
              </a:rPr>
              <a:t>Инфокоммуникационные</a:t>
            </a:r>
            <a:r>
              <a:rPr lang="ru-RU" sz="1400" b="1" i="1" dirty="0" smtClean="0">
                <a:latin typeface="Times New Roman" pitchFamily="18" charset="0"/>
                <a:cs typeface="Times New Roman" pitchFamily="18" charset="0"/>
              </a:rPr>
              <a:t> сети и системы связи»;</a:t>
            </a:r>
          </a:p>
          <a:p>
            <a:pPr algn="just"/>
            <a:r>
              <a:rPr lang="ru-RU" sz="1400" b="1" i="1" dirty="0" smtClean="0">
                <a:solidFill>
                  <a:srgbClr val="FF0000"/>
                </a:solidFill>
                <a:latin typeface="Times New Roman" pitchFamily="18" charset="0"/>
                <a:cs typeface="Times New Roman" pitchFamily="18" charset="0"/>
              </a:rPr>
              <a:t>11.02.18</a:t>
            </a:r>
            <a:r>
              <a:rPr lang="ru-RU" sz="1400" b="1" i="1" dirty="0" smtClean="0">
                <a:latin typeface="Times New Roman" pitchFamily="18" charset="0"/>
                <a:cs typeface="Times New Roman" pitchFamily="18" charset="0"/>
              </a:rPr>
              <a:t> – «Системы радиосвязи, мобильной связи и телерадиовещания».</a:t>
            </a:r>
          </a:p>
          <a:p>
            <a:pPr indent="542925" algn="just"/>
            <a:r>
              <a:rPr lang="ru-RU" sz="1400" b="1" dirty="0" smtClean="0">
                <a:latin typeface="Times New Roman" pitchFamily="18" charset="0"/>
                <a:cs typeface="Times New Roman" pitchFamily="18" charset="0"/>
              </a:rPr>
              <a:t>Срок обучения составляет по образовательным программам высшего образования — 5 лет, по образовательным программам среднего профессионального образования — 2 года 10 месяцев.</a:t>
            </a:r>
          </a:p>
          <a:p>
            <a:pPr indent="542925" algn="just"/>
            <a:r>
              <a:rPr lang="ru-RU" sz="1400" b="1" dirty="0" smtClean="0">
                <a:latin typeface="Times New Roman" pitchFamily="18" charset="0"/>
                <a:cs typeface="Times New Roman" pitchFamily="18" charset="0"/>
              </a:rPr>
              <a:t>Вступительные испытания для обучения по программам с полной военно-специальной подготовкой состоят из оценки уровня общеобразовательной подготовленности кандидатов по предметам: математика (профильный), физика, русский язык, а также вступительных испытаний, проводимых филиалом самостоятельно. Для поступления на обучение по программам со средней военно-специальной подготовкой учитываются оценки среднего балла аттестата. </a:t>
            </a:r>
          </a:p>
          <a:p>
            <a:pPr indent="542925" algn="just"/>
            <a:endParaRPr lang="ru-RU" sz="800" b="1" dirty="0" smtClean="0">
              <a:latin typeface="Times New Roman" pitchFamily="18" charset="0"/>
              <a:cs typeface="Times New Roman" pitchFamily="18" charset="0"/>
            </a:endParaRPr>
          </a:p>
          <a:p>
            <a:pPr algn="r"/>
            <a:r>
              <a:rPr lang="ru-RU" sz="1400" b="1" dirty="0" smtClean="0">
                <a:latin typeface="Times New Roman" pitchFamily="18" charset="0"/>
                <a:cs typeface="Times New Roman" pitchFamily="18" charset="0"/>
              </a:rPr>
              <a:t>Адрес: 194064, г. Санкт-Петербург, </a:t>
            </a:r>
            <a:r>
              <a:rPr lang="ru-RU" sz="1400" b="1" dirty="0" err="1" smtClean="0">
                <a:latin typeface="Times New Roman" pitchFamily="18" charset="0"/>
                <a:cs typeface="Times New Roman" pitchFamily="18" charset="0"/>
              </a:rPr>
              <a:t>Тихорецкий</a:t>
            </a:r>
            <a:r>
              <a:rPr lang="ru-RU" sz="1400" b="1" dirty="0" smtClean="0">
                <a:latin typeface="Times New Roman" pitchFamily="18" charset="0"/>
                <a:cs typeface="Times New Roman" pitchFamily="18" charset="0"/>
              </a:rPr>
              <a:t> проспект, д. 3; Телефон: 8 (812) 247-93-25; </a:t>
            </a:r>
            <a:r>
              <a:rPr lang="en-US" sz="1400" b="1" dirty="0" smtClean="0">
                <a:latin typeface="Times New Roman" pitchFamily="18" charset="0"/>
                <a:cs typeface="Times New Roman" pitchFamily="18" charset="0"/>
              </a:rPr>
              <a:t>e-mail </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vas@mil.ru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146150" y="99988"/>
            <a:ext cx="750099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КРАСНОДАРСКОЕ ВЫСШЕЕ ВОЕННОЕ УЧИЛИЩЕ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 ГЕНЕРАЛА АРМИИ С.М. ШТЕМЕНКО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Краснодарское высшее военное училище – готовит военных </a:t>
            </a:r>
            <a:r>
              <a:rPr lang="ru-RU" sz="2100" dirty="0" err="1" smtClean="0">
                <a:solidFill>
                  <a:schemeClr val="bg1"/>
                </a:solidFill>
                <a:latin typeface="Arial Black" pitchFamily="34" charset="0"/>
              </a:rPr>
              <a:t>специа-листов</a:t>
            </a:r>
            <a:r>
              <a:rPr lang="ru-RU" sz="2100" dirty="0" smtClean="0">
                <a:solidFill>
                  <a:schemeClr val="bg1"/>
                </a:solidFill>
                <a:latin typeface="Arial Black" pitchFamily="34" charset="0"/>
              </a:rPr>
              <a:t> по защите информации в </a:t>
            </a:r>
            <a:r>
              <a:rPr lang="ru-RU" sz="2100" dirty="0" err="1" smtClean="0">
                <a:solidFill>
                  <a:schemeClr val="bg1"/>
                </a:solidFill>
                <a:latin typeface="Arial Black" pitchFamily="34" charset="0"/>
              </a:rPr>
              <a:t>инте-ресах</a:t>
            </a:r>
            <a:r>
              <a:rPr lang="ru-RU" sz="2100" dirty="0" smtClean="0">
                <a:solidFill>
                  <a:schemeClr val="bg1"/>
                </a:solidFill>
                <a:latin typeface="Arial Black" pitchFamily="34" charset="0"/>
              </a:rPr>
              <a:t> Министерства обороны РФ и иных федеральных органов исполнительной власти </a:t>
            </a:r>
            <a:endParaRPr lang="ru-RU" sz="2000" dirty="0">
              <a:solidFill>
                <a:schemeClr val="bg1"/>
              </a:solidFill>
              <a:latin typeface="Arial Black" pitchFamily="34" charset="0"/>
            </a:endParaRPr>
          </a:p>
        </p:txBody>
      </p:sp>
      <p:sp>
        <p:nvSpPr>
          <p:cNvPr id="22" name="Прямоугольник 21"/>
          <p:cNvSpPr/>
          <p:nvPr/>
        </p:nvSpPr>
        <p:spPr>
          <a:xfrm>
            <a:off x="646083" y="4814896"/>
            <a:ext cx="8858312"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Краснодарское высшее военное училище является одним из старейших и единственным по профилю подготовки  военно-учебным заведением Министерства обороны Российской Федерации.</a:t>
            </a:r>
            <a:r>
              <a:rPr lang="ru-RU" sz="1400" dirty="0" smtClean="0"/>
              <a:t> </a:t>
            </a:r>
            <a:r>
              <a:rPr lang="ru-RU" sz="1400" b="1" dirty="0" smtClean="0">
                <a:latin typeface="Times New Roman" pitchFamily="18" charset="0"/>
                <a:cs typeface="Times New Roman" pitchFamily="18" charset="0"/>
              </a:rPr>
              <a:t>Приказом Реввоенсовета Республики от 17 сентября 1929 г. № 283/58 в г. Москве при Стрелково-тактических курсах РККА «Выстрел» созданы Курсы усовершенствования старшего и среднего начальствующего состава по подготовке работников специальных органов.  Занятия на Курсах начались 15 ноября 1929 г. С этого дня берет свое начало история училища, которое прошло славный путь развития от краткосрочных курсов до современного высшего военно-учебного заведения.</a:t>
            </a:r>
            <a:r>
              <a:rPr lang="ru-RU" sz="1400" dirty="0" smtClean="0"/>
              <a:t> </a:t>
            </a:r>
            <a:r>
              <a:rPr lang="ru-RU" sz="1400" b="1" dirty="0" smtClean="0">
                <a:latin typeface="Times New Roman" pitchFamily="18" charset="0"/>
                <a:cs typeface="Times New Roman" pitchFamily="18" charset="0"/>
              </a:rPr>
              <a:t>В 1954 году училище передислоцировано в г. Краснодар (в 1964 году училище переименовано в Краснодарское военное училище).</a:t>
            </a:r>
          </a:p>
          <a:p>
            <a:pPr algn="just"/>
            <a:r>
              <a:rPr lang="ru-RU" sz="1400" b="1" dirty="0" smtClean="0">
                <a:latin typeface="Times New Roman" pitchFamily="18" charset="0"/>
                <a:cs typeface="Times New Roman" pitchFamily="18" charset="0"/>
              </a:rPr>
              <a:t>КВВУ подготовило и направило в войска и на флоты десятки тысяч офицеров, которые внесли достойный вклад в дело укрепления обороноспособности страны, обеспечения скрытности управления войсками и силами, сохранения государственной тайны. </a:t>
            </a:r>
            <a:endParaRPr lang="ru-RU" sz="1400" b="1" dirty="0">
              <a:latin typeface="Times New Roman" pitchFamily="18" charset="0"/>
              <a:cs typeface="Times New Roman" pitchFamily="18" charset="0"/>
            </a:endParaRPr>
          </a:p>
        </p:txBody>
      </p:sp>
      <p:pic>
        <p:nvPicPr>
          <p:cNvPr id="15" name="Рисунок 14" descr="https://kvvu.mil.ru/upload/site41/document_images/006.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59" y="1171558"/>
            <a:ext cx="5072098" cy="3643338"/>
          </a:xfrm>
          <a:prstGeom prst="rect">
            <a:avLst/>
          </a:prstGeom>
          <a:noFill/>
          <a:ln>
            <a:noFill/>
          </a:ln>
        </p:spPr>
      </p:pic>
      <p:pic>
        <p:nvPicPr>
          <p:cNvPr id="14" name="Picture 2"/>
          <p:cNvPicPr>
            <a:picLocks noChangeAspect="1" noChangeArrowheads="1"/>
          </p:cNvPicPr>
          <p:nvPr/>
        </p:nvPicPr>
        <p:blipFill>
          <a:blip r:embed="rId6" cstate="print"/>
          <a:srcRect/>
          <a:stretch>
            <a:fillRect/>
          </a:stretch>
        </p:blipFill>
        <p:spPr bwMode="auto">
          <a:xfrm>
            <a:off x="8647139" y="99988"/>
            <a:ext cx="837450" cy="1039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17587" y="171426"/>
            <a:ext cx="81439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КРАСНОДАРСКОЕ ВЫСШЕЕ ВОЕННОЕ УЧИЛИЩЕ </a:t>
            </a:r>
          </a:p>
          <a:p>
            <a:pPr lvl="0" algn="ctr" eaLnBrk="1" hangingPunct="1"/>
            <a:r>
              <a:rPr lang="ru-RU" b="1" dirty="0" smtClean="0">
                <a:latin typeface="Times New Roman" pitchFamily="18" charset="0"/>
                <a:ea typeface="Times New Roman" pitchFamily="18" charset="0"/>
                <a:cs typeface="Times New Roman" pitchFamily="18" charset="0"/>
              </a:rPr>
              <a:t>им. ГЕНЕРАЛА АРМИИ С.М. ШТЕМЕНКО </a:t>
            </a:r>
            <a:endParaRPr lang="ru-RU" dirty="0" smtClean="0">
              <a:latin typeface="Times New Roman" pitchFamily="18" charset="0"/>
              <a:cs typeface="Times New Roman" pitchFamily="18" charset="0"/>
            </a:endParaRPr>
          </a:p>
        </p:txBody>
      </p:sp>
      <p:sp>
        <p:nvSpPr>
          <p:cNvPr id="27" name="Прямоугольник 26"/>
          <p:cNvSpPr/>
          <p:nvPr/>
        </p:nvSpPr>
        <p:spPr>
          <a:xfrm>
            <a:off x="717522" y="885806"/>
            <a:ext cx="8858312" cy="6340197"/>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«Краснодарское высшее военное училище имени генерала армии С.М. Штеменко» (далее – КВВУ) готовит военных специалистов по защите информации для всех видов и родов войск Вооруженных сил Российской Федерации, главных и центральных управлений Министерства обороны Российской Федерации и других федеральных органов исполнительной власти Российской Федерации:</a:t>
            </a:r>
          </a:p>
          <a:p>
            <a:pPr indent="542925" algn="just"/>
            <a:r>
              <a:rPr lang="ru-RU" sz="1400" b="1" dirty="0" smtClean="0">
                <a:latin typeface="Times New Roman" pitchFamily="18" charset="0"/>
                <a:cs typeface="Times New Roman" pitchFamily="18" charset="0"/>
              </a:rPr>
              <a:t>1. Обучение по программам высшего образования осуществляется по специальности:       </a:t>
            </a:r>
          </a:p>
          <a:p>
            <a:pPr algn="just"/>
            <a:r>
              <a:rPr lang="ru-RU" sz="1400" b="1" dirty="0" smtClean="0">
                <a:latin typeface="Times New Roman" pitchFamily="18" charset="0"/>
                <a:cs typeface="Times New Roman" pitchFamily="18" charset="0"/>
              </a:rPr>
              <a:t>1.1. </a:t>
            </a:r>
            <a:r>
              <a:rPr lang="ru-RU" sz="1400" b="1" i="1" dirty="0" smtClean="0">
                <a:solidFill>
                  <a:srgbClr val="FF0000"/>
                </a:solidFill>
                <a:latin typeface="Times New Roman" pitchFamily="18" charset="0"/>
                <a:cs typeface="Times New Roman" pitchFamily="18" charset="0"/>
              </a:rPr>
              <a:t>56.05.06</a:t>
            </a:r>
            <a:r>
              <a:rPr lang="ru-RU" sz="1400" b="1" i="1" dirty="0" smtClean="0">
                <a:latin typeface="Times New Roman" pitchFamily="18" charset="0"/>
                <a:cs typeface="Times New Roman" pitchFamily="18" charset="0"/>
              </a:rPr>
              <a:t> – «Защита информации на объектах информатизации военного назначения», квалификация «Специалист по защите информации». (срок обучения – 5 лет).</a:t>
            </a:r>
          </a:p>
          <a:p>
            <a:pPr algn="just"/>
            <a:r>
              <a:rPr lang="ru-RU" sz="1400" b="1" dirty="0" smtClean="0">
                <a:latin typeface="Times New Roman" pitchFamily="18" charset="0"/>
                <a:cs typeface="Times New Roman" pitchFamily="18" charset="0"/>
              </a:rPr>
              <a:t>Выпускникам, успешно освоившим учебную программу, выдается диплом государственного образца, с присвоением воинского звания «лейтенант» и назначением на воинские должности Службы защиты государственной тайны и иные должности в Вооруженных Силах Российской Федерации.</a:t>
            </a:r>
          </a:p>
          <a:p>
            <a:pPr indent="542925" algn="just"/>
            <a:r>
              <a:rPr lang="ru-RU" sz="1400" b="1" dirty="0" smtClean="0">
                <a:latin typeface="Times New Roman" pitchFamily="18" charset="0"/>
                <a:cs typeface="Times New Roman" pitchFamily="18" charset="0"/>
              </a:rPr>
              <a:t>2. Обучение по программе среднего профессионального образования осуществляется по специальностям:</a:t>
            </a:r>
          </a:p>
          <a:p>
            <a:pPr algn="just"/>
            <a:r>
              <a:rPr lang="ru-RU" sz="1400" b="1" dirty="0" smtClean="0">
                <a:latin typeface="Times New Roman" pitchFamily="18" charset="0"/>
                <a:cs typeface="Times New Roman" pitchFamily="18" charset="0"/>
              </a:rPr>
              <a:t>2.1. </a:t>
            </a:r>
            <a:r>
              <a:rPr lang="ru-RU" sz="1400" b="1" i="1" dirty="0" smtClean="0">
                <a:solidFill>
                  <a:srgbClr val="FF0000"/>
                </a:solidFill>
                <a:latin typeface="Times New Roman" pitchFamily="18" charset="0"/>
                <a:cs typeface="Times New Roman" pitchFamily="18" charset="0"/>
              </a:rPr>
              <a:t>10.02.05</a:t>
            </a:r>
            <a:r>
              <a:rPr lang="ru-RU" sz="1400" b="1" i="1" dirty="0" smtClean="0">
                <a:latin typeface="Times New Roman" pitchFamily="18" charset="0"/>
                <a:cs typeface="Times New Roman" pitchFamily="18" charset="0"/>
              </a:rPr>
              <a:t> – «Обеспечение информационной безопасности автоматизированных систем», квалификация «Техник по защите информации» (срок обучения – 2 года 10 месяцев). </a:t>
            </a:r>
          </a:p>
          <a:p>
            <a:pPr algn="just"/>
            <a:r>
              <a:rPr lang="ru-RU" sz="1400" b="1" i="1" dirty="0" smtClean="0">
                <a:latin typeface="Times New Roman" pitchFamily="18" charset="0"/>
                <a:cs typeface="Times New Roman" pitchFamily="18" charset="0"/>
              </a:rPr>
              <a:t>2.2. </a:t>
            </a:r>
            <a:r>
              <a:rPr lang="ru-RU" sz="1400" b="1" i="1" dirty="0" smtClean="0">
                <a:solidFill>
                  <a:srgbClr val="FF0000"/>
                </a:solidFill>
                <a:latin typeface="Times New Roman" pitchFamily="18" charset="0"/>
                <a:cs typeface="Times New Roman" pitchFamily="18" charset="0"/>
              </a:rPr>
              <a:t>09.02.07</a:t>
            </a:r>
            <a:r>
              <a:rPr lang="ru-RU" sz="1400" b="1" i="1" dirty="0" smtClean="0">
                <a:latin typeface="Times New Roman" pitchFamily="18" charset="0"/>
                <a:cs typeface="Times New Roman" pitchFamily="18" charset="0"/>
              </a:rPr>
              <a:t>  - «Информационные системы и программирование», квалификация «Специалист по информационным системам» (срок обучения – 2 года 10 месяцев).</a:t>
            </a:r>
          </a:p>
          <a:p>
            <a:pPr indent="542925" algn="just"/>
            <a:r>
              <a:rPr lang="ru-RU" sz="1400" b="1" dirty="0" smtClean="0">
                <a:latin typeface="Times New Roman" pitchFamily="18" charset="0"/>
                <a:cs typeface="Times New Roman" pitchFamily="18" charset="0"/>
              </a:rPr>
              <a:t>Выпускникам, успешно освоившим учебную программу, выдается диплом государственного образца, с присвоением воинского звания «прапорщик» и назначением на воинские должности Службы защиты государственной тайны Вооруженных Сил Российской Федерации. </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поступающих на обучение по специальностям высшего образования, проводится по математике (профильный уровень), русскому языку, а также информатике или физике по результатам ЕГЭ. 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общеобразовательным предметам. Для поступления на обучение по программам со средней военно-специальной подготовкой учитываются оценки среднего балла аттестата. </a:t>
            </a:r>
            <a:endParaRPr lang="ru-RU" sz="1400" dirty="0" smtClean="0"/>
          </a:p>
          <a:p>
            <a:pPr algn="r"/>
            <a:r>
              <a:rPr lang="ru-RU" sz="1400" b="1" dirty="0" smtClean="0">
                <a:latin typeface="Times New Roman" pitchFamily="18" charset="0"/>
                <a:cs typeface="Times New Roman" pitchFamily="18" charset="0"/>
              </a:rPr>
              <a:t>Адрес: 350063, г. Краснодар, ул. Красина, д. 4; </a:t>
            </a:r>
          </a:p>
          <a:p>
            <a:pPr algn="r"/>
            <a:r>
              <a:rPr lang="ru-RU" sz="1400" b="1" dirty="0" smtClean="0">
                <a:latin typeface="Times New Roman" pitchFamily="18" charset="0"/>
                <a:cs typeface="Times New Roman" pitchFamily="18" charset="0"/>
              </a:rPr>
              <a:t>Телефон: 8 (861) 268-37-18; </a:t>
            </a: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kvvu@mil.ru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8"/>
            <a:ext cx="75724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ВОЕННЫЙ ОРДЕНА ЖУКОВА УНИВЕРСИТЕТ РАДИОЭЛЕКТРОНИКИ</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(г. ЧЕРЕПОВЕЦ,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ВОЛОГОДСКАЯ ОБЛАСТЬ)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00120"/>
            <a:ext cx="3643338" cy="3571900"/>
          </a:xfrm>
          <a:solidFill>
            <a:schemeClr val="tx2">
              <a:lumMod val="65000"/>
              <a:lumOff val="35000"/>
            </a:schemeClr>
          </a:solidFill>
        </p:spPr>
        <p:txBody>
          <a:bodyPr/>
          <a:lstStyle/>
          <a:p>
            <a:r>
              <a:rPr lang="ru-RU" sz="2100" dirty="0" smtClean="0">
                <a:solidFill>
                  <a:schemeClr val="bg1"/>
                </a:solidFill>
                <a:latin typeface="Arial Black" pitchFamily="34" charset="0"/>
              </a:rPr>
              <a:t>Военный университет радиоэлектроники – готовит военных специалистов с высшим и средним профессиональным военно-специальным образованием для работы с </a:t>
            </a:r>
            <a:r>
              <a:rPr lang="ru-RU" sz="2100" dirty="0" err="1" smtClean="0">
                <a:solidFill>
                  <a:schemeClr val="bg1"/>
                </a:solidFill>
                <a:latin typeface="Arial Black" pitchFamily="34" charset="0"/>
              </a:rPr>
              <a:t>радиотехни-ческими</a:t>
            </a:r>
            <a:r>
              <a:rPr lang="ru-RU" sz="2100" dirty="0" smtClean="0">
                <a:solidFill>
                  <a:schemeClr val="bg1"/>
                </a:solidFill>
                <a:latin typeface="Arial Black" pitchFamily="34" charset="0"/>
              </a:rPr>
              <a:t> системами </a:t>
            </a:r>
            <a:r>
              <a:rPr lang="ru-RU" sz="2100" dirty="0" err="1" smtClean="0">
                <a:solidFill>
                  <a:schemeClr val="bg1"/>
                </a:solidFill>
                <a:latin typeface="Arial Black" pitchFamily="34" charset="0"/>
              </a:rPr>
              <a:t>спецназначения</a:t>
            </a:r>
            <a:r>
              <a:rPr lang="ru-RU" sz="2100" dirty="0" smtClean="0">
                <a:solidFill>
                  <a:schemeClr val="bg1"/>
                </a:solidFill>
                <a:latin typeface="Arial Black" pitchFamily="34" charset="0"/>
              </a:rPr>
              <a:t> </a:t>
            </a:r>
            <a:endParaRPr lang="ru-RU" sz="2000" dirty="0">
              <a:solidFill>
                <a:schemeClr val="bg1"/>
              </a:solidFill>
              <a:latin typeface="Arial Black" pitchFamily="34" charset="0"/>
            </a:endParaRPr>
          </a:p>
        </p:txBody>
      </p:sp>
      <p:sp>
        <p:nvSpPr>
          <p:cNvPr id="22" name="Прямоугольник 21"/>
          <p:cNvSpPr/>
          <p:nvPr/>
        </p:nvSpPr>
        <p:spPr>
          <a:xfrm>
            <a:off x="646083" y="4600582"/>
            <a:ext cx="8858312" cy="2677656"/>
          </a:xfrm>
          <a:prstGeom prst="rect">
            <a:avLst/>
          </a:prstGeom>
        </p:spPr>
        <p:txBody>
          <a:bodyPr wrap="square">
            <a:spAutoFit/>
          </a:bodyPr>
          <a:lstStyle/>
          <a:p>
            <a:pPr algn="just"/>
            <a:r>
              <a:rPr lang="ru-RU" sz="1400" b="1" dirty="0" smtClean="0">
                <a:latin typeface="Times New Roman" pitchFamily="18" charset="0"/>
                <a:cs typeface="Times New Roman" pitchFamily="18" charset="0"/>
              </a:rPr>
              <a:t>Своими корнями история Военного университета радиоэлектроники уходит в 1957 год, когда 10 октября 1957 года было сформировано Череповецкое военное училище связи со статусом среднего военно-учебного заведения. В мае 1970 года Череповецкое военное училище связи было преобразовано в Череповецкое высшее военное командное училище связи. В 1974 году училище преобразовано в Череповецкое высшее военное инженерное училище радиоэлектроники. За время своего существования военно-учебное заведение неоднократно меняло свое название и организационную форму, пока в 2020 году не был реорганизовано в Военный ордена Жукова университет радиоэлектроники. В настоящее время </a:t>
            </a:r>
            <a:r>
              <a:rPr lang="ru-RU" sz="1400" b="1" dirty="0" err="1" smtClean="0">
                <a:latin typeface="Times New Roman" pitchFamily="18" charset="0"/>
                <a:cs typeface="Times New Roman" pitchFamily="18" charset="0"/>
              </a:rPr>
              <a:t>ВУРэ</a:t>
            </a:r>
            <a:r>
              <a:rPr lang="ru-RU" sz="1400" b="1" dirty="0" smtClean="0">
                <a:latin typeface="Times New Roman" pitchFamily="18" charset="0"/>
                <a:cs typeface="Times New Roman" pitchFamily="18" charset="0"/>
              </a:rPr>
              <a:t> готовит офицеров с высшим образованием по программам с полной военно-специальной подготовкой, являющихся  специалистами по применению и эксплуатации автоматизированных систем специального назначения и специальных радиотехнических систем, а также прапорщиков со средним профессиональным образованием по программа со средней военно-специальной подготовкой по техническому  обслуживанию и ремонту радиоэлектронной техники.</a:t>
            </a:r>
            <a:endParaRPr lang="ru-RU" sz="1400" b="1" dirty="0">
              <a:latin typeface="Times New Roman" pitchFamily="18" charset="0"/>
              <a:cs typeface="Times New Roman" pitchFamily="18" charset="0"/>
            </a:endParaRPr>
          </a:p>
        </p:txBody>
      </p:sp>
      <p:pic>
        <p:nvPicPr>
          <p:cNvPr id="14" name="Рисунок 13" descr="https://ens.mil.ru/files/morf/chvviure.jpg"/>
          <p:cNvPicPr/>
          <p:nvPr/>
        </p:nvPicPr>
        <p:blipFill>
          <a:blip r:embed="rId5">
            <a:extLst>
              <a:ext uri="{28A0092B-C50C-407E-A947-70E740481C1C}">
                <a14:useLocalDpi xmlns:a14="http://schemas.microsoft.com/office/drawing/2010/main" val="0"/>
              </a:ext>
            </a:extLst>
          </a:blip>
          <a:srcRect/>
          <a:stretch>
            <a:fillRect/>
          </a:stretch>
        </p:blipFill>
        <p:spPr bwMode="auto">
          <a:xfrm>
            <a:off x="788959" y="1100120"/>
            <a:ext cx="5072098" cy="3571900"/>
          </a:xfrm>
          <a:prstGeom prst="rect">
            <a:avLst/>
          </a:prstGeom>
          <a:noFill/>
          <a:ln>
            <a:noFill/>
          </a:ln>
        </p:spPr>
      </p:pic>
      <p:pic>
        <p:nvPicPr>
          <p:cNvPr id="15" name="Picture 2"/>
          <p:cNvPicPr>
            <a:picLocks noChangeAspect="1" noChangeArrowheads="1"/>
          </p:cNvPicPr>
          <p:nvPr/>
        </p:nvPicPr>
        <p:blipFill>
          <a:blip r:embed="rId6" cstate="print"/>
          <a:srcRect/>
          <a:stretch>
            <a:fillRect/>
          </a:stretch>
        </p:blipFill>
        <p:spPr bwMode="auto">
          <a:xfrm>
            <a:off x="8647139" y="171426"/>
            <a:ext cx="804861" cy="966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85011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ОРДЕНА ЖУКОВА УНИВЕРСИТЕТ РАДИО-ЭЛЕКТРОНИКИ (г. ЧЕРЕПОВЕЦ, ВОЛОГОДСКАЯ ОБЛАСТЬ)</a:t>
            </a:r>
            <a:endParaRPr lang="ru-RU" dirty="0" smtClean="0">
              <a:latin typeface="Times New Roman" pitchFamily="18" charset="0"/>
              <a:cs typeface="Times New Roman" pitchFamily="18" charset="0"/>
            </a:endParaRPr>
          </a:p>
        </p:txBody>
      </p:sp>
      <p:sp>
        <p:nvSpPr>
          <p:cNvPr id="27" name="Прямоугольник 26"/>
          <p:cNvSpPr/>
          <p:nvPr/>
        </p:nvSpPr>
        <p:spPr>
          <a:xfrm>
            <a:off x="717521" y="814368"/>
            <a:ext cx="8858311" cy="6340197"/>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«Военный ордена Жукова университет радиоэлектроники» (далее – </a:t>
            </a:r>
            <a:r>
              <a:rPr lang="ru-RU" sz="1400" b="1" dirty="0" err="1" smtClean="0">
                <a:latin typeface="Times New Roman" pitchFamily="18" charset="0"/>
                <a:cs typeface="Times New Roman" pitchFamily="18" charset="0"/>
              </a:rPr>
              <a:t>ВУРэ</a:t>
            </a:r>
            <a:r>
              <a:rPr lang="ru-RU" sz="1400" b="1" dirty="0" smtClean="0">
                <a:latin typeface="Times New Roman" pitchFamily="18" charset="0"/>
                <a:cs typeface="Times New Roman" pitchFamily="18" charset="0"/>
              </a:rPr>
              <a:t>) осуществляет подготовку высококвалифицированных специалистов по следующим образовательным программам:</a:t>
            </a:r>
          </a:p>
          <a:p>
            <a:pPr indent="542925" algn="just"/>
            <a:r>
              <a:rPr lang="ru-RU" sz="1400" b="1" dirty="0" smtClean="0">
                <a:latin typeface="Times New Roman" pitchFamily="18" charset="0"/>
                <a:cs typeface="Times New Roman" pitchFamily="18" charset="0"/>
              </a:rPr>
              <a:t>1. Специалистов с высшим образованием по программам с полной военно-специальной подготовкой, срок обучения 5 лет, по специальностям: </a:t>
            </a:r>
          </a:p>
          <a:p>
            <a:pPr algn="just"/>
            <a:r>
              <a:rPr lang="ru-RU" sz="1400" b="1" i="1" dirty="0" smtClean="0">
                <a:solidFill>
                  <a:srgbClr val="FF0000"/>
                </a:solidFill>
                <a:latin typeface="Times New Roman" pitchFamily="18" charset="0"/>
                <a:cs typeface="Times New Roman" pitchFamily="18" charset="0"/>
              </a:rPr>
              <a:t>09.05.01</a:t>
            </a:r>
            <a:r>
              <a:rPr lang="ru-RU" sz="1400" b="1" i="1" dirty="0" smtClean="0">
                <a:latin typeface="Times New Roman" pitchFamily="18" charset="0"/>
                <a:cs typeface="Times New Roman" pitchFamily="18" charset="0"/>
              </a:rPr>
              <a:t> «Применение и эксплуатация автоматизированных систем специального назначения».  Квалификация – «Инженер»; </a:t>
            </a:r>
            <a:r>
              <a:rPr lang="ru-RU" sz="1400" b="1" i="1" dirty="0" smtClean="0">
                <a:solidFill>
                  <a:srgbClr val="FF0000"/>
                </a:solidFill>
                <a:latin typeface="Times New Roman" pitchFamily="18" charset="0"/>
                <a:cs typeface="Times New Roman" pitchFamily="18" charset="0"/>
              </a:rPr>
              <a:t>10.05.03</a:t>
            </a:r>
            <a:r>
              <a:rPr lang="ru-RU" sz="1400" b="1" i="1" dirty="0" smtClean="0">
                <a:latin typeface="Times New Roman" pitchFamily="18" charset="0"/>
                <a:cs typeface="Times New Roman" pitchFamily="18" charset="0"/>
              </a:rPr>
              <a:t> «Информационная безопасность автоматизированных систем». Квалификация – «Специалист по защите информации»; </a:t>
            </a:r>
            <a:r>
              <a:rPr lang="ru-RU" sz="1400" b="1" i="1" dirty="0" smtClean="0">
                <a:solidFill>
                  <a:srgbClr val="FF0000"/>
                </a:solidFill>
                <a:latin typeface="Times New Roman" pitchFamily="18" charset="0"/>
                <a:cs typeface="Times New Roman" pitchFamily="18" charset="0"/>
              </a:rPr>
              <a:t>11.05.02</a:t>
            </a:r>
            <a:r>
              <a:rPr lang="ru-RU" sz="1400" b="1" i="1" dirty="0" smtClean="0">
                <a:latin typeface="Times New Roman" pitchFamily="18" charset="0"/>
                <a:cs typeface="Times New Roman" pitchFamily="18" charset="0"/>
              </a:rPr>
              <a:t> «Специальные радиотехнические системы». Квалификация – «Инженер специальных радиотехнических систем»; </a:t>
            </a:r>
            <a:r>
              <a:rPr lang="ru-RU" sz="1400" b="1" i="1" dirty="0" smtClean="0">
                <a:solidFill>
                  <a:srgbClr val="FF0000"/>
                </a:solidFill>
                <a:latin typeface="Times New Roman" pitchFamily="18" charset="0"/>
                <a:cs typeface="Times New Roman" pitchFamily="18" charset="0"/>
              </a:rPr>
              <a:t>27.05.01</a:t>
            </a:r>
            <a:r>
              <a:rPr lang="ru-RU" sz="1400" b="1" i="1" dirty="0" smtClean="0">
                <a:latin typeface="Times New Roman" pitchFamily="18" charset="0"/>
                <a:cs typeface="Times New Roman" pitchFamily="18" charset="0"/>
              </a:rPr>
              <a:t> «Специальные организационно-технические системы». Квалификация – «</a:t>
            </a:r>
            <a:r>
              <a:rPr lang="ru-RU" sz="1400" b="1" i="1" dirty="0" err="1" smtClean="0">
                <a:latin typeface="Times New Roman" pitchFamily="18" charset="0"/>
                <a:cs typeface="Times New Roman" pitchFamily="18" charset="0"/>
              </a:rPr>
              <a:t>Инженер-системотехник</a:t>
            </a:r>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11.05.04</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Инфокоммуникационные</a:t>
            </a:r>
            <a:r>
              <a:rPr lang="ru-RU" sz="1400" b="1" i="1" dirty="0" smtClean="0">
                <a:latin typeface="Times New Roman" pitchFamily="18" charset="0"/>
                <a:cs typeface="Times New Roman" pitchFamily="18" charset="0"/>
              </a:rPr>
              <a:t> технологии и системы специальной связи». Квалификация – «Инженер»;  </a:t>
            </a:r>
            <a:r>
              <a:rPr lang="ru-RU" sz="1400" b="1" i="1" dirty="0" smtClean="0">
                <a:solidFill>
                  <a:srgbClr val="FF0000"/>
                </a:solidFill>
                <a:latin typeface="Times New Roman" pitchFamily="18" charset="0"/>
                <a:cs typeface="Times New Roman" pitchFamily="18" charset="0"/>
              </a:rPr>
              <a:t>56.05.04</a:t>
            </a:r>
            <a:r>
              <a:rPr lang="ru-RU" sz="1400" b="1" i="1" dirty="0" smtClean="0">
                <a:latin typeface="Times New Roman" pitchFamily="18" charset="0"/>
                <a:cs typeface="Times New Roman" pitchFamily="18" charset="0"/>
              </a:rPr>
              <a:t> «Управление персоналом». Квалификация – «Специалист в области управления».</a:t>
            </a:r>
          </a:p>
          <a:p>
            <a:pPr indent="542925" algn="just"/>
            <a:r>
              <a:rPr lang="ru-RU" sz="1400" b="1" dirty="0" smtClean="0">
                <a:latin typeface="Times New Roman" pitchFamily="18" charset="0"/>
                <a:cs typeface="Times New Roman" pitchFamily="18" charset="0"/>
              </a:rPr>
              <a:t>2. Специалистов со средним профессиональным образованием по программам со средней военно-специальной подготовкой, срок обучения 2 года 10 месяцев, по специальностям:</a:t>
            </a:r>
          </a:p>
          <a:p>
            <a:pPr algn="just"/>
            <a:r>
              <a:rPr lang="ru-RU" sz="1400" b="1" i="1" dirty="0" smtClean="0">
                <a:solidFill>
                  <a:srgbClr val="FF0000"/>
                </a:solidFill>
                <a:latin typeface="Times New Roman" pitchFamily="18" charset="0"/>
                <a:cs typeface="Times New Roman" pitchFamily="18" charset="0"/>
              </a:rPr>
              <a:t>09.02.01</a:t>
            </a:r>
            <a:r>
              <a:rPr lang="ru-RU" sz="1400" b="1" i="1" dirty="0" smtClean="0">
                <a:latin typeface="Times New Roman" pitchFamily="18" charset="0"/>
                <a:cs typeface="Times New Roman" pitchFamily="18" charset="0"/>
              </a:rPr>
              <a:t> «Компьютерные системы и комплексы». Квалификация – «Техник по компьютерным системам»; </a:t>
            </a:r>
            <a:r>
              <a:rPr lang="ru-RU" sz="1400" b="1" i="1" dirty="0" smtClean="0">
                <a:solidFill>
                  <a:srgbClr val="FF0000"/>
                </a:solidFill>
                <a:latin typeface="Times New Roman" pitchFamily="18" charset="0"/>
                <a:cs typeface="Times New Roman" pitchFamily="18" charset="0"/>
              </a:rPr>
              <a:t>11.02.02 </a:t>
            </a:r>
            <a:r>
              <a:rPr lang="ru-RU" sz="1400" b="1" i="1" dirty="0" smtClean="0">
                <a:latin typeface="Times New Roman" pitchFamily="18" charset="0"/>
                <a:cs typeface="Times New Roman" pitchFamily="18" charset="0"/>
              </a:rPr>
              <a:t>«Монтаж, техническое обслуживание и ремонт электронных приборов и устройств». Квалификация – «специалист по электронным приборам и устройствам».</a:t>
            </a:r>
          </a:p>
          <a:p>
            <a:pPr indent="542925" algn="just"/>
            <a:r>
              <a:rPr lang="ru-RU" sz="1400" b="1" dirty="0" smtClean="0">
                <a:latin typeface="Times New Roman" pitchFamily="18" charset="0"/>
                <a:cs typeface="Times New Roman" pitchFamily="18" charset="0"/>
              </a:rPr>
              <a:t>Окончившим ВУ радиоэлектроники по программам с полной военно-специальной подготовкой присваивается воинское звание «лейтенант», по программам со средней военно-специальной подготовкой присваивается воинское звание «прапорщик», присваивается квалификация в соответствии со специальностью подготовки и выдается диплом о высшем (среднем профессиональном) образовании.</a:t>
            </a:r>
          </a:p>
          <a:p>
            <a:pPr indent="542925" algn="just"/>
            <a:r>
              <a:rPr lang="ru-RU" sz="1400" b="1" dirty="0" smtClean="0">
                <a:latin typeface="Times New Roman" pitchFamily="18" charset="0"/>
                <a:cs typeface="Times New Roman" pitchFamily="18" charset="0"/>
              </a:rPr>
              <a:t>Вступительные испытания для обучения по программам с полной военно-специальной подготовкой состоят из оценки уровня общеобразовательной подготовленности кандидатов по предметам: математика (профильный), русский язык, физика или информатика (на специальность управление персоналом обществознание или информатика), а также вступительных испытаний, проводимых филиалом самостоятельно. Для поступления на обучение по программам со средней военно-специальной подготовкой учитываются оценки среднего балла аттестата. </a:t>
            </a:r>
          </a:p>
          <a:p>
            <a:pPr algn="r"/>
            <a:r>
              <a:rPr lang="ru-RU" sz="1400" b="1" dirty="0" smtClean="0">
                <a:latin typeface="Times New Roman" pitchFamily="18" charset="0"/>
                <a:cs typeface="Times New Roman" pitchFamily="18" charset="0"/>
              </a:rPr>
              <a:t>Адрес: 162622, Вологодская обл., г. Череповец, Советский </a:t>
            </a:r>
            <a:r>
              <a:rPr lang="ru-RU" sz="1400" b="1" dirty="0" err="1" smtClean="0">
                <a:latin typeface="Times New Roman" pitchFamily="18" charset="0"/>
                <a:cs typeface="Times New Roman" pitchFamily="18" charset="0"/>
              </a:rPr>
              <a:t>пр-т</a:t>
            </a:r>
            <a:r>
              <a:rPr lang="ru-RU" sz="1400" b="1" dirty="0" smtClean="0">
                <a:latin typeface="Times New Roman" pitchFamily="18" charset="0"/>
                <a:cs typeface="Times New Roman" pitchFamily="18" charset="0"/>
              </a:rPr>
              <a:t>, д. 126;</a:t>
            </a:r>
          </a:p>
          <a:p>
            <a:pPr algn="r"/>
            <a:r>
              <a:rPr lang="ru-RU" sz="1400" b="1" dirty="0" smtClean="0">
                <a:latin typeface="Times New Roman" pitchFamily="18" charset="0"/>
                <a:cs typeface="Times New Roman" pitchFamily="18" charset="0"/>
              </a:rPr>
              <a:t>Телефон: 8 (8202) 67-33-36; 8 (8202) 55-68-41 (факс); </a:t>
            </a: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cvviur2@mil.ru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17587" y="99988"/>
            <a:ext cx="735811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ВОЕННЫЙ УНИВЕРСИТЕТ им. КНЯЗЯ АЛЕКСАНДРА НЕВСКОГО МИНИСТЕРСТВА ОБОРОНЫ РОССИЙСКОЙ ФЕДЕРАЦИИ </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(г. МОСКВА)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575305" y="1242996"/>
            <a:ext cx="3857652" cy="3571900"/>
          </a:xfrm>
          <a:solidFill>
            <a:schemeClr val="tx2">
              <a:lumMod val="65000"/>
              <a:lumOff val="35000"/>
            </a:schemeClr>
          </a:solidFill>
        </p:spPr>
        <p:txBody>
          <a:bodyPr/>
          <a:lstStyle/>
          <a:p>
            <a:r>
              <a:rPr lang="ru-RU" sz="2100" dirty="0" smtClean="0">
                <a:solidFill>
                  <a:schemeClr val="bg1"/>
                </a:solidFill>
                <a:latin typeface="Arial Black" pitchFamily="34" charset="0"/>
              </a:rPr>
              <a:t>Военный университет – является </a:t>
            </a:r>
            <a:r>
              <a:rPr lang="ru-RU" sz="2100" dirty="0" err="1" smtClean="0">
                <a:solidFill>
                  <a:schemeClr val="bg1"/>
                </a:solidFill>
                <a:latin typeface="Arial Black" pitchFamily="34" charset="0"/>
              </a:rPr>
              <a:t>многопро-фильной</a:t>
            </a:r>
            <a:r>
              <a:rPr lang="ru-RU" sz="2100" dirty="0" smtClean="0">
                <a:solidFill>
                  <a:schemeClr val="bg1"/>
                </a:solidFill>
                <a:latin typeface="Arial Black" pitchFamily="34" charset="0"/>
              </a:rPr>
              <a:t> военной образовательной организацией, ведущей подготовку военных кадров по пяти направлениям в интересах Министерства обороны Российской Федерации</a:t>
            </a:r>
            <a:endParaRPr lang="ru-RU" sz="2000" dirty="0">
              <a:solidFill>
                <a:schemeClr val="bg1"/>
              </a:solidFill>
              <a:latin typeface="Arial Black" pitchFamily="34" charset="0"/>
            </a:endParaRPr>
          </a:p>
        </p:txBody>
      </p:sp>
      <p:sp>
        <p:nvSpPr>
          <p:cNvPr id="22" name="Прямоугольник 21"/>
          <p:cNvSpPr/>
          <p:nvPr/>
        </p:nvSpPr>
        <p:spPr>
          <a:xfrm>
            <a:off x="646083" y="4814896"/>
            <a:ext cx="8858312" cy="2677656"/>
          </a:xfrm>
          <a:prstGeom prst="rect">
            <a:avLst/>
          </a:prstGeom>
        </p:spPr>
        <p:txBody>
          <a:bodyPr wrap="square">
            <a:spAutoFit/>
          </a:bodyPr>
          <a:lstStyle/>
          <a:p>
            <a:pPr algn="just"/>
            <a:r>
              <a:rPr lang="ru-RU" sz="1400" b="1" dirty="0" smtClean="0">
                <a:latin typeface="Times New Roman" pitchFamily="18" charset="0"/>
                <a:cs typeface="Times New Roman" pitchFamily="18" charset="0"/>
              </a:rPr>
              <a:t>История Военного университета началась 5 ноября 1919 года. В этот день приказом по Петроградскому военному округу был образован Учительский институт Красной армии им. Н.Г. Толмачева. В настоящее время Военный университет является многопрофильной военной образовательной организацией, ведущим учебно-методическим и научным центром Вооруженных сил Российской Федерации . Он по праву считается правопреемником таких вузов, как Военно-политическая академия им. В.И. Ленина,  Военный институт иностранных языков,  Военно-юридическая академия, Военно-финансовая академия, Львовское высшее военно-политическое училище, Московская военная консерватория.</a:t>
            </a:r>
          </a:p>
          <a:p>
            <a:pPr algn="just"/>
            <a:r>
              <a:rPr lang="ru-RU" sz="1400" b="1" dirty="0" smtClean="0">
                <a:latin typeface="Times New Roman" pitchFamily="18" charset="0"/>
                <a:cs typeface="Times New Roman" pitchFamily="18" charset="0"/>
              </a:rPr>
              <a:t>В Военном университете ведется подготовка военных кадров по пяти направлениям – военно-гуманитарному, военно-юридическому, военно-филологическому, военно-дирижерскому и военно-финансовому.  В военном университете осуществляется обучение военным специальностям курсантов – граждан женского пола.</a:t>
            </a:r>
          </a:p>
          <a:p>
            <a:pPr algn="just"/>
            <a:endParaRPr lang="ru-RU" sz="1400" b="1" dirty="0">
              <a:latin typeface="Times New Roman" pitchFamily="18" charset="0"/>
              <a:cs typeface="Times New Roman" pitchFamily="18" charset="0"/>
            </a:endParaRPr>
          </a:p>
        </p:txBody>
      </p:sp>
      <p:pic>
        <p:nvPicPr>
          <p:cNvPr id="15" name="Рисунок 14" descr="https://ens.mil.ru/files/morf/vumo.jpg"/>
          <p:cNvPicPr/>
          <p:nvPr/>
        </p:nvPicPr>
        <p:blipFill>
          <a:blip r:embed="rId5">
            <a:extLst>
              <a:ext uri="{28A0092B-C50C-407E-A947-70E740481C1C}">
                <a14:useLocalDpi xmlns:a14="http://schemas.microsoft.com/office/drawing/2010/main" val="0"/>
              </a:ext>
            </a:extLst>
          </a:blip>
          <a:srcRect/>
          <a:stretch>
            <a:fillRect/>
          </a:stretch>
        </p:blipFill>
        <p:spPr bwMode="auto">
          <a:xfrm>
            <a:off x="717521" y="1242996"/>
            <a:ext cx="4929222" cy="3571900"/>
          </a:xfrm>
          <a:prstGeom prst="rect">
            <a:avLst/>
          </a:prstGeom>
          <a:noFill/>
          <a:ln>
            <a:noFill/>
          </a:ln>
        </p:spPr>
      </p:pic>
      <p:pic>
        <p:nvPicPr>
          <p:cNvPr id="14" name="Picture 2"/>
          <p:cNvPicPr>
            <a:picLocks noChangeAspect="1" noChangeArrowheads="1"/>
          </p:cNvPicPr>
          <p:nvPr/>
        </p:nvPicPr>
        <p:blipFill>
          <a:blip r:embed="rId6"/>
          <a:srcRect/>
          <a:stretch>
            <a:fillRect/>
          </a:stretch>
        </p:blipFill>
        <p:spPr bwMode="auto">
          <a:xfrm>
            <a:off x="8647139" y="171426"/>
            <a:ext cx="757236" cy="909485"/>
          </a:xfrm>
          <a:prstGeom prst="rect">
            <a:avLst/>
          </a:prstGeom>
          <a:blipFill>
            <a:blip r:embed="rId7"/>
            <a:tile tx="0" ty="0" sx="100000" sy="100000" flip="none" algn="tl"/>
          </a:blip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8"/>
            <a:ext cx="792961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УЧЕБНО-НАУЧНЫЙ ЦЕНТР ВОЕННО-ВОЗДУШНЫХ СИЛ «ВОЕННО-ВОЗДУШНАЯ АКАДЕМИЯ </a:t>
            </a:r>
          </a:p>
          <a:p>
            <a:pPr lvl="0" algn="ctr" eaLnBrk="1" hangingPunct="1"/>
            <a:r>
              <a:rPr lang="ru-RU" b="1" dirty="0" smtClean="0">
                <a:latin typeface="Times New Roman" pitchFamily="18" charset="0"/>
                <a:ea typeface="Times New Roman" pitchFamily="18" charset="0"/>
                <a:cs typeface="Times New Roman" pitchFamily="18" charset="0"/>
              </a:rPr>
              <a:t>им. профессора Н.Е. ЖУКОВСКОГО и Ю.А. ГАГАРИНА»</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3" y="1100120"/>
            <a:ext cx="8786874" cy="6555641"/>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«Военный учебно-научный центр Военно-воздушных сил «Военно-воздушная академия» имени профессора Н.Е. Жуковского и Ю.А. Гагарина» (далее – ВУНЦ ВВС «ВВА») осуществляет подготовку специалистов по образовательным программам высшего образования с полной военно-специальной подготовкой на военные специальности подготовки, соответствующие специальностям высшего образования. </a:t>
            </a:r>
          </a:p>
          <a:p>
            <a:pPr indent="542925" algn="just"/>
            <a:r>
              <a:rPr lang="ru-RU" sz="1400" b="1" dirty="0" smtClean="0">
                <a:latin typeface="Times New Roman" pitchFamily="18" charset="0"/>
                <a:cs typeface="Times New Roman" pitchFamily="18" charset="0"/>
              </a:rPr>
              <a:t>Обучение по программам высшего образования осуществляется по специальностям:</a:t>
            </a:r>
          </a:p>
          <a:p>
            <a:pPr indent="542925" algn="just"/>
            <a:r>
              <a:rPr lang="ru-RU" sz="1400" b="1" i="1" dirty="0" smtClean="0">
                <a:latin typeface="Times New Roman" pitchFamily="18" charset="0"/>
                <a:cs typeface="Times New Roman" pitchFamily="18" charset="0"/>
              </a:rPr>
              <a:t>1. </a:t>
            </a:r>
            <a:r>
              <a:rPr lang="ru-RU" sz="1400" b="1" i="1" dirty="0" smtClean="0">
                <a:solidFill>
                  <a:srgbClr val="FF0000"/>
                </a:solidFill>
                <a:latin typeface="Times New Roman" pitchFamily="18" charset="0"/>
                <a:cs typeface="Times New Roman" pitchFamily="18" charset="0"/>
              </a:rPr>
              <a:t>05.05.01</a:t>
            </a:r>
            <a:r>
              <a:rPr lang="ru-RU" sz="1400" b="1" i="1" dirty="0" smtClean="0">
                <a:latin typeface="Times New Roman" pitchFamily="18" charset="0"/>
                <a:cs typeface="Times New Roman" pitchFamily="18" charset="0"/>
              </a:rPr>
              <a:t> «Метеорология специального назначения». Квалификация – «Инженер»;</a:t>
            </a:r>
          </a:p>
          <a:p>
            <a:pPr indent="542925" algn="just"/>
            <a:r>
              <a:rPr lang="ru-RU" sz="1400" b="1" i="1" dirty="0" smtClean="0">
                <a:latin typeface="Times New Roman" pitchFamily="18" charset="0"/>
                <a:cs typeface="Times New Roman" pitchFamily="18" charset="0"/>
              </a:rPr>
              <a:t>2. </a:t>
            </a:r>
            <a:r>
              <a:rPr lang="ru-RU" sz="1400" b="1" i="1" dirty="0" smtClean="0">
                <a:solidFill>
                  <a:srgbClr val="FF0000"/>
                </a:solidFill>
                <a:latin typeface="Times New Roman" pitchFamily="18" charset="0"/>
                <a:cs typeface="Times New Roman" pitchFamily="18" charset="0"/>
              </a:rPr>
              <a:t>08.05.02</a:t>
            </a:r>
            <a:r>
              <a:rPr lang="ru-RU" sz="1400" b="1" i="1" dirty="0" smtClean="0">
                <a:latin typeface="Times New Roman" pitchFamily="18" charset="0"/>
                <a:cs typeface="Times New Roman" pitchFamily="18" charset="0"/>
              </a:rPr>
              <a:t> «Строительство, эксплуатация, восстановление и техническое прикрытие автомобильных дорог, мостов и тоннелей».</a:t>
            </a:r>
          </a:p>
          <a:p>
            <a:pPr indent="542925" algn="just"/>
            <a:r>
              <a:rPr lang="ru-RU" sz="1400" b="1" i="1" dirty="0" smtClean="0">
                <a:latin typeface="Times New Roman" pitchFamily="18" charset="0"/>
                <a:cs typeface="Times New Roman" pitchFamily="18" charset="0"/>
              </a:rPr>
              <a:t>Специализация: «Строительство (реконструкция), эксплуатация и восстановление аэродромов государственной авиации». Квалификация – «Инженер»;</a:t>
            </a:r>
          </a:p>
          <a:p>
            <a:pPr indent="542925" algn="just"/>
            <a:r>
              <a:rPr lang="ru-RU" sz="1400" b="1" i="1" dirty="0" smtClean="0">
                <a:latin typeface="Times New Roman" pitchFamily="18" charset="0"/>
                <a:cs typeface="Times New Roman" pitchFamily="18" charset="0"/>
              </a:rPr>
              <a:t>3. </a:t>
            </a:r>
            <a:r>
              <a:rPr lang="ru-RU" sz="1400" b="1" i="1" dirty="0" smtClean="0">
                <a:solidFill>
                  <a:srgbClr val="FF0000"/>
                </a:solidFill>
                <a:latin typeface="Times New Roman" pitchFamily="18" charset="0"/>
                <a:cs typeface="Times New Roman" pitchFamily="18" charset="0"/>
              </a:rPr>
              <a:t>10.05.03</a:t>
            </a:r>
            <a:r>
              <a:rPr lang="ru-RU" sz="1400" b="1" i="1" dirty="0" smtClean="0">
                <a:latin typeface="Times New Roman" pitchFamily="18" charset="0"/>
                <a:cs typeface="Times New Roman" pitchFamily="18" charset="0"/>
              </a:rPr>
              <a:t> «Информационная безопасность автоматизированных систем».</a:t>
            </a:r>
          </a:p>
          <a:p>
            <a:pPr indent="542925" algn="just"/>
            <a:r>
              <a:rPr lang="ru-RU" sz="1400" b="1" i="1" dirty="0" smtClean="0">
                <a:latin typeface="Times New Roman" pitchFamily="18" charset="0"/>
                <a:cs typeface="Times New Roman" pitchFamily="18" charset="0"/>
              </a:rPr>
              <a:t>Специализация: «Информационная безопасность автоматизированных систем критически важных объектов». Квалификация – «Специалист по защите информации».</a:t>
            </a:r>
          </a:p>
          <a:p>
            <a:pPr indent="542925" algn="just"/>
            <a:r>
              <a:rPr lang="ru-RU" sz="1400" b="1" i="1" dirty="0" smtClean="0">
                <a:latin typeface="Times New Roman" pitchFamily="18" charset="0"/>
                <a:cs typeface="Times New Roman" pitchFamily="18" charset="0"/>
              </a:rPr>
              <a:t>4. </a:t>
            </a:r>
            <a:r>
              <a:rPr lang="ru-RU" sz="1400" b="1" i="1" dirty="0" smtClean="0">
                <a:solidFill>
                  <a:srgbClr val="FF0000"/>
                </a:solidFill>
                <a:latin typeface="Times New Roman" pitchFamily="18" charset="0"/>
                <a:cs typeface="Times New Roman" pitchFamily="18" charset="0"/>
              </a:rPr>
              <a:t>11.05.01</a:t>
            </a:r>
            <a:r>
              <a:rPr lang="ru-RU" sz="1400" b="1" i="1" dirty="0" smtClean="0">
                <a:latin typeface="Times New Roman" pitchFamily="18" charset="0"/>
                <a:cs typeface="Times New Roman" pitchFamily="18" charset="0"/>
              </a:rPr>
              <a:t> «Радиоэлектронные системы и комплексы». </a:t>
            </a:r>
          </a:p>
          <a:p>
            <a:pPr indent="542925" algn="just"/>
            <a:r>
              <a:rPr lang="ru-RU" sz="1400" b="1" i="1" dirty="0" smtClean="0">
                <a:latin typeface="Times New Roman" pitchFamily="18" charset="0"/>
                <a:cs typeface="Times New Roman" pitchFamily="18" charset="0"/>
              </a:rPr>
              <a:t>Специализация:  «Эксплуатация авиационных радиоэлектронных систем и комплексов связи». Квалификация – «Инженер». </a:t>
            </a:r>
          </a:p>
          <a:p>
            <a:pPr indent="542925" algn="just"/>
            <a:r>
              <a:rPr lang="ru-RU" sz="1400" b="1" i="1" dirty="0" smtClean="0">
                <a:latin typeface="Times New Roman" pitchFamily="18" charset="0"/>
                <a:cs typeface="Times New Roman" pitchFamily="18" charset="0"/>
              </a:rPr>
              <a:t>5. </a:t>
            </a:r>
            <a:r>
              <a:rPr lang="ru-RU" sz="1400" b="1" i="1" dirty="0" smtClean="0">
                <a:solidFill>
                  <a:srgbClr val="FF0000"/>
                </a:solidFill>
                <a:latin typeface="Times New Roman" pitchFamily="18" charset="0"/>
                <a:cs typeface="Times New Roman" pitchFamily="18" charset="0"/>
              </a:rPr>
              <a:t>11.05.02</a:t>
            </a:r>
            <a:r>
              <a:rPr lang="ru-RU" sz="1400" b="1" i="1" dirty="0" smtClean="0">
                <a:latin typeface="Times New Roman" pitchFamily="18" charset="0"/>
                <a:cs typeface="Times New Roman" pitchFamily="18" charset="0"/>
              </a:rPr>
              <a:t> «Специальные радиотехнические системы». </a:t>
            </a:r>
          </a:p>
          <a:p>
            <a:pPr indent="542925" algn="just"/>
            <a:r>
              <a:rPr lang="ru-RU" sz="1400" b="1" i="1" dirty="0" smtClean="0">
                <a:latin typeface="Times New Roman" pitchFamily="18" charset="0"/>
                <a:cs typeface="Times New Roman" pitchFamily="18" charset="0"/>
              </a:rPr>
              <a:t>Специализация: а) «Средства и комплексы радиоэлектронной борьбы»; б) «Радиотехнические системы и средства обеспечения полётов авиации»; в) «Эксплуатация средств дальней радионавигации авиации». Квалификация – «Инженер специальных радиотехнических систем».</a:t>
            </a:r>
          </a:p>
          <a:p>
            <a:pPr indent="542925" algn="just"/>
            <a:r>
              <a:rPr lang="ru-RU" sz="1400" b="1" i="1" dirty="0" smtClean="0">
                <a:latin typeface="Times New Roman" pitchFamily="18" charset="0"/>
                <a:cs typeface="Times New Roman" pitchFamily="18" charset="0"/>
              </a:rPr>
              <a:t>6. </a:t>
            </a:r>
            <a:r>
              <a:rPr lang="ru-RU" sz="1400" b="1" i="1" dirty="0" smtClean="0">
                <a:solidFill>
                  <a:srgbClr val="FF0000"/>
                </a:solidFill>
                <a:latin typeface="Times New Roman" pitchFamily="18" charset="0"/>
                <a:cs typeface="Times New Roman" pitchFamily="18" charset="0"/>
              </a:rPr>
              <a:t>11.05.03</a:t>
            </a:r>
            <a:r>
              <a:rPr lang="ru-RU" sz="1400" b="1" i="1" dirty="0" smtClean="0">
                <a:latin typeface="Times New Roman" pitchFamily="18" charset="0"/>
                <a:cs typeface="Times New Roman" pitchFamily="18" charset="0"/>
              </a:rPr>
              <a:t> «Применение и эксплуатация средств и систем специального мониторинга».</a:t>
            </a:r>
          </a:p>
          <a:p>
            <a:pPr indent="542925" algn="just"/>
            <a:r>
              <a:rPr lang="ru-RU" sz="1400" b="1" i="1" dirty="0" smtClean="0">
                <a:latin typeface="Times New Roman" pitchFamily="18" charset="0"/>
                <a:cs typeface="Times New Roman" pitchFamily="18" charset="0"/>
              </a:rPr>
              <a:t>Специализация: «Эксплуатация наземных средств воздушной разведки». Квалификация – «Инженер».</a:t>
            </a:r>
          </a:p>
          <a:p>
            <a:pPr indent="542925" algn="just"/>
            <a:r>
              <a:rPr lang="ru-RU" sz="1400" b="1" i="1" dirty="0" smtClean="0">
                <a:latin typeface="Times New Roman" pitchFamily="18" charset="0"/>
                <a:cs typeface="Times New Roman" pitchFamily="18" charset="0"/>
              </a:rPr>
              <a:t>7. </a:t>
            </a:r>
            <a:r>
              <a:rPr lang="ru-RU" sz="1400" b="1" i="1" dirty="0" smtClean="0">
                <a:solidFill>
                  <a:srgbClr val="FF0000"/>
                </a:solidFill>
                <a:latin typeface="Times New Roman" pitchFamily="18" charset="0"/>
                <a:cs typeface="Times New Roman" pitchFamily="18" charset="0"/>
              </a:rPr>
              <a:t>13.05.01</a:t>
            </a:r>
            <a:r>
              <a:rPr lang="ru-RU" sz="1400" b="1" i="1" dirty="0" smtClean="0">
                <a:latin typeface="Times New Roman" pitchFamily="18" charset="0"/>
                <a:cs typeface="Times New Roman" pitchFamily="18" charset="0"/>
              </a:rPr>
              <a:t> «Тепло- и </a:t>
            </a:r>
            <a:r>
              <a:rPr lang="ru-RU" sz="1400" b="1" i="1" dirty="0" err="1" smtClean="0">
                <a:latin typeface="Times New Roman" pitchFamily="18" charset="0"/>
                <a:cs typeface="Times New Roman" pitchFamily="18" charset="0"/>
              </a:rPr>
              <a:t>электрообеспечение</a:t>
            </a:r>
            <a:r>
              <a:rPr lang="ru-RU" sz="1400" b="1" i="1" dirty="0" smtClean="0">
                <a:latin typeface="Times New Roman" pitchFamily="18" charset="0"/>
                <a:cs typeface="Times New Roman" pitchFamily="18" charset="0"/>
              </a:rPr>
              <a:t> специальных технических систем и объектов».</a:t>
            </a:r>
          </a:p>
          <a:p>
            <a:pPr indent="542925" algn="just"/>
            <a:r>
              <a:rPr lang="ru-RU" sz="1400" b="1" i="1" dirty="0" smtClean="0">
                <a:latin typeface="Times New Roman" pitchFamily="18" charset="0"/>
                <a:cs typeface="Times New Roman" pitchFamily="18" charset="0"/>
              </a:rPr>
              <a:t>Специализация:  «Эксплуатация систем энергообеспечения специальных объектов». Квалификация – «Инженер».</a:t>
            </a:r>
          </a:p>
          <a:p>
            <a:pPr indent="542925" algn="just"/>
            <a:endParaRPr lang="ru-RU" sz="1400" b="1" i="1" dirty="0" smtClean="0">
              <a:latin typeface="Times New Roman" pitchFamily="18" charset="0"/>
              <a:cs typeface="Times New Roman" pitchFamily="18" charset="0"/>
            </a:endParaRPr>
          </a:p>
          <a:p>
            <a:pPr indent="542925" algn="just"/>
            <a:endParaRPr lang="ru-RU" sz="1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146149" y="0"/>
            <a:ext cx="82153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УНИВЕРСИТЕТ им. КНЯЗЯ АЛЕКСАНДРА НЕВСКОГО МИНИСТЕРСТВА ОБОРОНЫ РОССИЙСКОЙ ФЕДЕРАЦИИ (г. МОСКВА)</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4" y="885807"/>
            <a:ext cx="8786873" cy="6340197"/>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«Военный университет имени Князя Александра Невского» Министерства обороны Российской Федерации (далее ВУ МО)осуществляет подготовку специалистов по образовательным программам высшего образования с полной военно-специальной подготовкой по следующим специальностям подготовки</a:t>
            </a:r>
            <a:r>
              <a:rPr lang="ru-RU" sz="1400" dirty="0" smtClean="0"/>
              <a:t>:</a:t>
            </a:r>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1. </a:t>
            </a:r>
            <a:r>
              <a:rPr lang="ru-RU" sz="1400" b="1" i="1" dirty="0" smtClean="0">
                <a:solidFill>
                  <a:srgbClr val="FF0000"/>
                </a:solidFill>
                <a:latin typeface="Times New Roman" pitchFamily="18" charset="0"/>
                <a:cs typeface="Times New Roman" pitchFamily="18" charset="0"/>
              </a:rPr>
              <a:t>37.05.02</a:t>
            </a:r>
            <a:r>
              <a:rPr lang="ru-RU" sz="1400" b="1" i="1" dirty="0" smtClean="0">
                <a:latin typeface="Times New Roman" pitchFamily="18" charset="0"/>
                <a:cs typeface="Times New Roman" pitchFamily="18" charset="0"/>
              </a:rPr>
              <a:t> «Психология служебной деятельности» (факультет «Психологии»), квалификация «Психолог», результаты ЕГЭ по биологии и русскому языку обязательно, по обществознанию, математике, иностранному языку на выбор;</a:t>
            </a:r>
          </a:p>
          <a:p>
            <a:pPr algn="just"/>
            <a:r>
              <a:rPr lang="ru-RU" sz="1400" b="1" dirty="0" smtClean="0">
                <a:latin typeface="Times New Roman" pitchFamily="18" charset="0"/>
                <a:cs typeface="Times New Roman" pitchFamily="18" charset="0"/>
              </a:rPr>
              <a:t>2. </a:t>
            </a:r>
            <a:r>
              <a:rPr lang="ru-RU" sz="1400" b="1" i="1" dirty="0" smtClean="0">
                <a:solidFill>
                  <a:srgbClr val="FF0000"/>
                </a:solidFill>
                <a:latin typeface="Times New Roman" pitchFamily="18" charset="0"/>
                <a:cs typeface="Times New Roman" pitchFamily="18" charset="0"/>
              </a:rPr>
              <a:t>38.05.01</a:t>
            </a:r>
            <a:r>
              <a:rPr lang="ru-RU" sz="1400" b="1" i="1" dirty="0" smtClean="0">
                <a:latin typeface="Times New Roman" pitchFamily="18" charset="0"/>
                <a:cs typeface="Times New Roman" pitchFamily="18" charset="0"/>
              </a:rPr>
              <a:t> «Экономическая безопасность» (факультет «Финансово-экономический»), квалификация «Экономист», результаты ЕГЭ по математике и русскому языку обязательно, по обществознанию, истории, географии, информатике или иностранному языку на выбор;</a:t>
            </a:r>
          </a:p>
          <a:p>
            <a:pPr algn="just"/>
            <a:r>
              <a:rPr lang="ru-RU" sz="1400" b="1" dirty="0" smtClean="0">
                <a:latin typeface="Times New Roman" pitchFamily="18" charset="0"/>
                <a:cs typeface="Times New Roman" pitchFamily="18" charset="0"/>
              </a:rPr>
              <a:t>3. </a:t>
            </a:r>
            <a:r>
              <a:rPr lang="ru-RU" sz="1400" b="1" i="1" dirty="0" smtClean="0">
                <a:solidFill>
                  <a:srgbClr val="FF0000"/>
                </a:solidFill>
                <a:latin typeface="Times New Roman" pitchFamily="18" charset="0"/>
                <a:cs typeface="Times New Roman" pitchFamily="18" charset="0"/>
              </a:rPr>
              <a:t>40.05.01</a:t>
            </a:r>
            <a:r>
              <a:rPr lang="ru-RU" sz="1400" b="1" i="1" dirty="0" smtClean="0">
                <a:latin typeface="Times New Roman" pitchFamily="18" charset="0"/>
                <a:cs typeface="Times New Roman" pitchFamily="18" charset="0"/>
              </a:rPr>
              <a:t> «Правовое обеспечение национальной безопасности» (факультет «Прокурорско-следственный»), квалификация «Юрист», результаты ЕГЭ по обществознанию, русскому языку и доп. испытание обязательно, по истории, информатике или иностранному языку на выбор;</a:t>
            </a:r>
          </a:p>
          <a:p>
            <a:pPr algn="just"/>
            <a:r>
              <a:rPr lang="ru-RU" sz="1400" b="1" dirty="0" smtClean="0">
                <a:latin typeface="Times New Roman" pitchFamily="18" charset="0"/>
                <a:cs typeface="Times New Roman" pitchFamily="18" charset="0"/>
              </a:rPr>
              <a:t>4. </a:t>
            </a:r>
            <a:r>
              <a:rPr lang="ru-RU" sz="1400" b="1" i="1" dirty="0" smtClean="0">
                <a:solidFill>
                  <a:srgbClr val="FF0000"/>
                </a:solidFill>
                <a:latin typeface="Times New Roman" pitchFamily="18" charset="0"/>
                <a:cs typeface="Times New Roman" pitchFamily="18" charset="0"/>
              </a:rPr>
              <a:t>45.05.01</a:t>
            </a:r>
            <a:r>
              <a:rPr lang="ru-RU" sz="1400" b="1" i="1" dirty="0" smtClean="0">
                <a:latin typeface="Times New Roman" pitchFamily="18" charset="0"/>
                <a:cs typeface="Times New Roman" pitchFamily="18" charset="0"/>
              </a:rPr>
              <a:t> «Перевод и </a:t>
            </a:r>
            <a:r>
              <a:rPr lang="ru-RU" sz="1400" b="1" i="1" dirty="0" err="1" smtClean="0">
                <a:latin typeface="Times New Roman" pitchFamily="18" charset="0"/>
                <a:cs typeface="Times New Roman" pitchFamily="18" charset="0"/>
              </a:rPr>
              <a:t>переводоведение</a:t>
            </a:r>
            <a:r>
              <a:rPr lang="ru-RU" sz="1400" b="1" i="1" dirty="0" smtClean="0">
                <a:latin typeface="Times New Roman" pitchFamily="18" charset="0"/>
                <a:cs typeface="Times New Roman" pitchFamily="18" charset="0"/>
              </a:rPr>
              <a:t>» (факультет «Иностранных языков»), квалификация «Лингвист-переводчик», результаты ЕГЭ по иностранному языку, русскому языку и доп. испытание обязательно, по истории, литературе, обществознанию или информатике на выбор;</a:t>
            </a:r>
          </a:p>
          <a:p>
            <a:pPr algn="just"/>
            <a:r>
              <a:rPr lang="ru-RU" sz="1400" b="1" dirty="0" smtClean="0">
                <a:latin typeface="Times New Roman" pitchFamily="18" charset="0"/>
                <a:cs typeface="Times New Roman" pitchFamily="18" charset="0"/>
              </a:rPr>
              <a:t>5. </a:t>
            </a:r>
            <a:r>
              <a:rPr lang="ru-RU" sz="1400" b="1" i="1" dirty="0" smtClean="0">
                <a:solidFill>
                  <a:srgbClr val="FF0000"/>
                </a:solidFill>
                <a:latin typeface="Times New Roman" pitchFamily="18" charset="0"/>
                <a:cs typeface="Times New Roman" pitchFamily="18" charset="0"/>
              </a:rPr>
              <a:t>53.05.07</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Дирижирование</a:t>
            </a:r>
            <a:r>
              <a:rPr lang="ru-RU" sz="1400" b="1" i="1" dirty="0" smtClean="0">
                <a:latin typeface="Times New Roman" pitchFamily="18" charset="0"/>
                <a:cs typeface="Times New Roman" pitchFamily="18" charset="0"/>
              </a:rPr>
              <a:t> военным духовым оркестром» (военный институт (военных дирижеров)), квалификация «Дирижер военного духового оркестра», результаты ЕГЭ по литературе, русскому языку и доп. испытание обязательно, по обществознанию, истории или иностранному языку на выбор;</a:t>
            </a:r>
          </a:p>
          <a:p>
            <a:pPr algn="just"/>
            <a:r>
              <a:rPr lang="ru-RU" sz="1400" b="1" dirty="0" smtClean="0">
                <a:latin typeface="Times New Roman" pitchFamily="18" charset="0"/>
                <a:cs typeface="Times New Roman" pitchFamily="18" charset="0"/>
              </a:rPr>
              <a:t>6. </a:t>
            </a:r>
            <a:r>
              <a:rPr lang="ru-RU" sz="1400" b="1" i="1" dirty="0" smtClean="0">
                <a:solidFill>
                  <a:srgbClr val="FF0000"/>
                </a:solidFill>
                <a:latin typeface="Times New Roman" pitchFamily="18" charset="0"/>
                <a:cs typeface="Times New Roman" pitchFamily="18" charset="0"/>
              </a:rPr>
              <a:t>56.05.05</a:t>
            </a:r>
            <a:r>
              <a:rPr lang="ru-RU" sz="1400" b="1" i="1" dirty="0" smtClean="0">
                <a:latin typeface="Times New Roman" pitchFamily="18" charset="0"/>
                <a:cs typeface="Times New Roman" pitchFamily="18" charset="0"/>
              </a:rPr>
              <a:t> «Военная журналистика» (факультет «Психологии»), квалификация «Журналист», результаты ЕГЭ по литературе, русскому языку обязательно, по обществознанию, истории, </a:t>
            </a:r>
            <a:r>
              <a:rPr lang="ru-RU" sz="1400" b="1" i="1" dirty="0" err="1" smtClean="0">
                <a:latin typeface="Times New Roman" pitchFamily="18" charset="0"/>
                <a:cs typeface="Times New Roman" pitchFamily="18" charset="0"/>
              </a:rPr>
              <a:t>геграфии</a:t>
            </a:r>
            <a:r>
              <a:rPr lang="ru-RU" sz="1400" b="1" i="1" dirty="0" smtClean="0">
                <a:latin typeface="Times New Roman" pitchFamily="18" charset="0"/>
                <a:cs typeface="Times New Roman" pitchFamily="18" charset="0"/>
              </a:rPr>
              <a:t> или иностранному языку на выбор. </a:t>
            </a:r>
          </a:p>
          <a:p>
            <a:pPr indent="542925" algn="just"/>
            <a:r>
              <a:rPr lang="ru-RU" sz="1400" b="1" dirty="0" smtClean="0">
                <a:latin typeface="Times New Roman" pitchFamily="18" charset="0"/>
                <a:cs typeface="Times New Roman" pitchFamily="18" charset="0"/>
              </a:rPr>
              <a:t>Выпускникам, успешно завершившим обучение и прошедшим итоговую государственную аттестацию, присваивается первое офицерское звание "</a:t>
            </a:r>
            <a:r>
              <a:rPr lang="ru-RU" sz="1400" b="1" i="1" dirty="0" smtClean="0">
                <a:latin typeface="Times New Roman" pitchFamily="18" charset="0"/>
                <a:cs typeface="Times New Roman" pitchFamily="18" charset="0"/>
              </a:rPr>
              <a:t>лейтенант</a:t>
            </a:r>
            <a:r>
              <a:rPr lang="ru-RU" sz="1400" b="1" dirty="0" smtClean="0">
                <a:latin typeface="Times New Roman" pitchFamily="18" charset="0"/>
                <a:cs typeface="Times New Roman" pitchFamily="18" charset="0"/>
              </a:rPr>
              <a:t>", выдается нагрудный знак и диплом государственного образца. Оценка уровня общеобразовательной подготовленности кандидатов, имеющих среднее профессиональное образование проводится по результатам ЕГЭ или самостоятельно по соответствующим общеобразовательным предметам. </a:t>
            </a:r>
          </a:p>
          <a:p>
            <a:pPr algn="r"/>
            <a:r>
              <a:rPr lang="ru-RU" sz="1400" b="1" dirty="0" smtClean="0">
                <a:latin typeface="Times New Roman" pitchFamily="18" charset="0"/>
                <a:cs typeface="Times New Roman" pitchFamily="18" charset="0"/>
              </a:rPr>
              <a:t>Адрес: 123001, г. Москва, ул. Большая Садовая, д. 14; телефон: 8 (915) 134-15-30; </a:t>
            </a: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vu-nu@mil.ru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17587" y="99988"/>
            <a:ext cx="821537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ВОЕННАЯ АКАДЕМИЯ МАТЕРИАЛЬНО-ТЕХНИЧЕСКОГО</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ОБЕСПЕЧЕНИЯ им. ГЕНЕРАЛА АРМИИ А.В. ХРУЛЕВА </a:t>
            </a:r>
          </a:p>
        </p:txBody>
      </p:sp>
      <p:sp>
        <p:nvSpPr>
          <p:cNvPr id="19" name="Текст 18"/>
          <p:cNvSpPr>
            <a:spLocks noGrp="1"/>
          </p:cNvSpPr>
          <p:nvPr>
            <p:ph type="body" sz="half" idx="2"/>
          </p:nvPr>
        </p:nvSpPr>
        <p:spPr>
          <a:xfrm>
            <a:off x="5718181" y="1100120"/>
            <a:ext cx="3786214" cy="3571900"/>
          </a:xfrm>
          <a:solidFill>
            <a:schemeClr val="tx2">
              <a:lumMod val="65000"/>
              <a:lumOff val="35000"/>
            </a:schemeClr>
          </a:solidFill>
        </p:spPr>
        <p:txBody>
          <a:bodyPr/>
          <a:lstStyle/>
          <a:p>
            <a:r>
              <a:rPr lang="ru-RU" sz="2100" dirty="0" smtClean="0">
                <a:solidFill>
                  <a:schemeClr val="bg1"/>
                </a:solidFill>
                <a:latin typeface="Arial Black" pitchFamily="34" charset="0"/>
              </a:rPr>
              <a:t>Военная академия МТО – осуществляет подготовку </a:t>
            </a:r>
            <a:r>
              <a:rPr lang="ru-RU" sz="2100" dirty="0" err="1" smtClean="0">
                <a:solidFill>
                  <a:schemeClr val="bg1"/>
                </a:solidFill>
                <a:latin typeface="Arial Black" pitchFamily="34" charset="0"/>
              </a:rPr>
              <a:t>высоко-квалифицированных</a:t>
            </a:r>
            <a:r>
              <a:rPr lang="ru-RU" sz="2100" dirty="0" smtClean="0">
                <a:solidFill>
                  <a:schemeClr val="bg1"/>
                </a:solidFill>
                <a:latin typeface="Arial Black" pitchFamily="34" charset="0"/>
              </a:rPr>
              <a:t> офицеров – </a:t>
            </a:r>
            <a:r>
              <a:rPr lang="ru-RU" sz="2100" dirty="0" err="1" smtClean="0">
                <a:solidFill>
                  <a:schemeClr val="bg1"/>
                </a:solidFill>
                <a:latin typeface="Arial Black" pitchFamily="34" charset="0"/>
              </a:rPr>
              <a:t>специа-листов</a:t>
            </a:r>
            <a:r>
              <a:rPr lang="ru-RU" sz="2100" dirty="0" smtClean="0">
                <a:solidFill>
                  <a:schemeClr val="bg1"/>
                </a:solidFill>
                <a:latin typeface="Arial Black" pitchFamily="34" charset="0"/>
              </a:rPr>
              <a:t> материально-технического </a:t>
            </a:r>
            <a:r>
              <a:rPr lang="ru-RU" sz="2100" dirty="0" err="1" smtClean="0">
                <a:solidFill>
                  <a:schemeClr val="bg1"/>
                </a:solidFill>
                <a:latin typeface="Arial Black" pitchFamily="34" charset="0"/>
              </a:rPr>
              <a:t>обеспе-чения</a:t>
            </a:r>
            <a:r>
              <a:rPr lang="ru-RU" sz="2100" dirty="0" smtClean="0">
                <a:solidFill>
                  <a:schemeClr val="bg1"/>
                </a:solidFill>
                <a:latin typeface="Arial Black" pitchFamily="34" charset="0"/>
              </a:rPr>
              <a:t> для всех родов и войск Министерства обороны Российской Федерации</a:t>
            </a:r>
            <a:endParaRPr lang="ru-RU" sz="2000" dirty="0">
              <a:solidFill>
                <a:schemeClr val="bg1"/>
              </a:solidFill>
              <a:latin typeface="Arial Black" pitchFamily="34" charset="0"/>
            </a:endParaRPr>
          </a:p>
        </p:txBody>
      </p:sp>
      <p:sp>
        <p:nvSpPr>
          <p:cNvPr id="22" name="Прямоугольник 21"/>
          <p:cNvSpPr/>
          <p:nvPr/>
        </p:nvSpPr>
        <p:spPr>
          <a:xfrm>
            <a:off x="646082" y="4600582"/>
            <a:ext cx="8929751" cy="2677656"/>
          </a:xfrm>
          <a:prstGeom prst="rect">
            <a:avLst/>
          </a:prstGeom>
        </p:spPr>
        <p:txBody>
          <a:bodyPr wrap="square">
            <a:spAutoFit/>
          </a:bodyPr>
          <a:lstStyle/>
          <a:p>
            <a:pPr algn="just"/>
            <a:r>
              <a:rPr lang="ru-RU" sz="1400" b="1" dirty="0" smtClean="0">
                <a:latin typeface="Times New Roman" pitchFamily="18" charset="0"/>
                <a:cs typeface="Times New Roman" pitchFamily="18" charset="0"/>
              </a:rPr>
              <a:t>Военная академия материально-технического обеспечения выполняет широкий комплекс научных исследований по актуальным проблемам организации материально-технического обеспечения войск в бою и операции, разрабатывает и издает военно-теоретические труды, монографии, учебники и учебные пособия, научно-технические сборники, информационные бюллетени и другие учебно-методические и научные труды, используемые в образовательном процессе и практической работе. Академия в настоящее время имеет головной вуз – Военная академия материально-технического обеспечения (г. Санкт-Петербург) и институты (филиалы): - Военный институт (Железнодорожных войск и военных сообщений) (г. Санкт-Петербург); - Военный институт (инженерно-технический) (г. Санкт-Петербург); - </a:t>
            </a:r>
            <a:r>
              <a:rPr lang="ru-RU" sz="1400" b="1" dirty="0" err="1" smtClean="0">
                <a:latin typeface="Times New Roman" pitchFamily="18" charset="0"/>
                <a:cs typeface="Times New Roman" pitchFamily="18" charset="0"/>
              </a:rPr>
              <a:t>Вольский</a:t>
            </a:r>
            <a:r>
              <a:rPr lang="ru-RU" sz="1400" b="1" dirty="0" smtClean="0">
                <a:latin typeface="Times New Roman" pitchFamily="18" charset="0"/>
                <a:cs typeface="Times New Roman" pitchFamily="18" charset="0"/>
              </a:rPr>
              <a:t> военный институт материального обеспечения (филиал ВА МТО г. Вольск, Саратовская область); - Омский автобронетанковый инженерный институт (филиал ВА МТО г. Омск); - Пензенский артиллерийский инженерный институт (филиал ВА МТО г. Пенза).  Осуществляет обучение курсантов по программам как с полной (высшее образование), так и средней профессиональной военно-специальной подготовкой.</a:t>
            </a:r>
            <a:endParaRPr lang="ru-RU" sz="1400" b="1" dirty="0">
              <a:latin typeface="Times New Roman" pitchFamily="18" charset="0"/>
              <a:cs typeface="Times New Roman" pitchFamily="18" charset="0"/>
            </a:endParaRPr>
          </a:p>
        </p:txBody>
      </p:sp>
      <p:pic>
        <p:nvPicPr>
          <p:cNvPr id="14" name="Рисунок 13" descr="https://ens.mil.ru/files/morf/va_mto.jpg"/>
          <p:cNvPicPr/>
          <p:nvPr/>
        </p:nvPicPr>
        <p:blipFill>
          <a:blip r:embed="rId5">
            <a:extLst>
              <a:ext uri="{28A0092B-C50C-407E-A947-70E740481C1C}">
                <a14:useLocalDpi xmlns:a14="http://schemas.microsoft.com/office/drawing/2010/main" val="0"/>
              </a:ext>
            </a:extLst>
          </a:blip>
          <a:srcRect/>
          <a:stretch>
            <a:fillRect/>
          </a:stretch>
        </p:blipFill>
        <p:spPr bwMode="auto">
          <a:xfrm>
            <a:off x="717521" y="1100120"/>
            <a:ext cx="5000660" cy="35719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МАТЕРИАЛЬНО-ТЕХНИЧЕСКОГО ОБЕСПЕЧЕНИЯ им. ГЕНЕРАЛА АРМИИ А.В. ХРУЛЕВА </a:t>
            </a:r>
          </a:p>
        </p:txBody>
      </p:sp>
      <p:sp>
        <p:nvSpPr>
          <p:cNvPr id="27" name="Прямоугольник 26"/>
          <p:cNvSpPr/>
          <p:nvPr/>
        </p:nvSpPr>
        <p:spPr>
          <a:xfrm>
            <a:off x="717521" y="814368"/>
            <a:ext cx="8858311" cy="1384995"/>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«Военная академия материально-технического обеспечения имени генерала армии А.В. Хрущева» является ведущим учебным, научным и методическим центром материально-технического обеспечения ВС РФ и осуществляет подготовку специалистов материально-технического обеспечения для всех видов и родов войск МО РФ, а также для других федеральных органов исполнительной власти, в которых законодательством Российской Федерации предусмотрена военная служба.</a:t>
            </a:r>
          </a:p>
        </p:txBody>
      </p:sp>
      <p:pic>
        <p:nvPicPr>
          <p:cNvPr id="2050" name="Picture 2"/>
          <p:cNvPicPr>
            <a:picLocks noChangeAspect="1" noChangeArrowheads="1"/>
          </p:cNvPicPr>
          <p:nvPr/>
        </p:nvPicPr>
        <p:blipFill>
          <a:blip r:embed="rId5" cstate="print"/>
          <a:srcRect/>
          <a:stretch>
            <a:fillRect/>
          </a:stretch>
        </p:blipFill>
        <p:spPr bwMode="auto">
          <a:xfrm>
            <a:off x="8718577" y="0"/>
            <a:ext cx="776286" cy="965330"/>
          </a:xfrm>
          <a:prstGeom prst="rect">
            <a:avLst/>
          </a:prstGeom>
          <a:noFill/>
          <a:ln w="9525">
            <a:noFill/>
            <a:miter lim="800000"/>
            <a:headEnd/>
            <a:tailEnd/>
          </a:ln>
          <a:effectLst/>
        </p:spPr>
      </p:pic>
      <p:graphicFrame>
        <p:nvGraphicFramePr>
          <p:cNvPr id="15" name="Таблица 14"/>
          <p:cNvGraphicFramePr>
            <a:graphicFrameLocks noGrp="1"/>
          </p:cNvGraphicFramePr>
          <p:nvPr/>
        </p:nvGraphicFramePr>
        <p:xfrm>
          <a:off x="717521" y="2119127"/>
          <a:ext cx="8806297" cy="5081773"/>
        </p:xfrm>
        <a:graphic>
          <a:graphicData uri="http://schemas.openxmlformats.org/drawingml/2006/table">
            <a:tbl>
              <a:tblPr firstRow="1" bandRow="1">
                <a:tableStyleId>{5C22544A-7EE6-4342-B048-85BDC9FD1C3A}</a:tableStyleId>
              </a:tblPr>
              <a:tblGrid>
                <a:gridCol w="2143140"/>
                <a:gridCol w="4071966"/>
                <a:gridCol w="1214446"/>
                <a:gridCol w="1376745"/>
              </a:tblGrid>
              <a:tr h="571505">
                <a:tc>
                  <a:txBody>
                    <a:bodyPr/>
                    <a:lstStyle/>
                    <a:p>
                      <a:pPr algn="ctr"/>
                      <a:r>
                        <a:rPr lang="ru-RU" sz="1300" b="1" cap="none" spc="0" dirty="0" smtClean="0">
                          <a:ln>
                            <a:noFill/>
                          </a:ln>
                          <a:solidFill>
                            <a:schemeClr val="tx1"/>
                          </a:solidFill>
                          <a:effectLst/>
                          <a:latin typeface="Times New Roman" pitchFamily="18" charset="0"/>
                          <a:cs typeface="Times New Roman" pitchFamily="18" charset="0"/>
                        </a:rPr>
                        <a:t>Специальность</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300" b="1" cap="none" spc="0" dirty="0" smtClean="0">
                          <a:ln>
                            <a:noFill/>
                          </a:ln>
                          <a:solidFill>
                            <a:schemeClr val="tx1"/>
                          </a:solidFill>
                          <a:effectLst/>
                          <a:latin typeface="Times New Roman" pitchFamily="18" charset="0"/>
                          <a:cs typeface="Times New Roman" pitchFamily="18" charset="0"/>
                        </a:rPr>
                        <a:t>Военная специальность</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300" b="1" cap="none" spc="0" dirty="0" err="1" smtClean="0">
                          <a:ln>
                            <a:noFill/>
                          </a:ln>
                          <a:solidFill>
                            <a:schemeClr val="tx1"/>
                          </a:solidFill>
                          <a:effectLst/>
                          <a:latin typeface="Times New Roman" pitchFamily="18" charset="0"/>
                          <a:cs typeface="Times New Roman" pitchFamily="18" charset="0"/>
                        </a:rPr>
                        <a:t>Квалифика-ция</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kern="1200" cap="none" spc="0" dirty="0" smtClean="0">
                          <a:ln>
                            <a:noFill/>
                          </a:ln>
                          <a:solidFill>
                            <a:schemeClr val="tx1"/>
                          </a:solidFill>
                          <a:effectLst/>
                          <a:latin typeface="Times New Roman" pitchFamily="18" charset="0"/>
                          <a:ea typeface="+mn-ea"/>
                          <a:cs typeface="Times New Roman" pitchFamily="18" charset="0"/>
                        </a:rPr>
                        <a:t>Предметы вступительных экзаменов </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126">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ВОЕННАЯ АКАДЕМИЯ МАТЕРИАЛЬНО-ТЕХНИЧЕСКОГО ОБЕСПЕЧЕНИЯ (г. Санкт-Петербург)</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9012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chemeClr val="tx1"/>
                          </a:solidFill>
                          <a:effectLst/>
                          <a:latin typeface="Times New Roman" pitchFamily="18" charset="0"/>
                          <a:cs typeface="Times New Roman" pitchFamily="18" charset="0"/>
                        </a:rPr>
                        <a:t>Высшее образование               Полная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9012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kern="1200" dirty="0" smtClean="0">
                          <a:solidFill>
                            <a:srgbClr val="FF0000"/>
                          </a:solidFill>
                          <a:latin typeface="Times New Roman" pitchFamily="18" charset="0"/>
                          <a:ea typeface="+mn-ea"/>
                          <a:cs typeface="Times New Roman" pitchFamily="18" charset="0"/>
                        </a:rPr>
                        <a:t>08.00.00</a:t>
                      </a:r>
                      <a:r>
                        <a:rPr lang="ru-RU" sz="1300" kern="1200" dirty="0" smtClean="0">
                          <a:solidFill>
                            <a:srgbClr val="FF0000"/>
                          </a:solidFill>
                          <a:latin typeface="Times New Roman" pitchFamily="18" charset="0"/>
                          <a:ea typeface="+mn-ea"/>
                          <a:cs typeface="Times New Roman" pitchFamily="18" charset="0"/>
                        </a:rPr>
                        <a:t> </a:t>
                      </a:r>
                      <a:r>
                        <a:rPr lang="ru-RU" sz="1300" b="1" u="none" kern="1200" dirty="0" smtClean="0">
                          <a:solidFill>
                            <a:schemeClr val="tx1"/>
                          </a:solidFill>
                          <a:latin typeface="Times New Roman" pitchFamily="18" charset="0"/>
                          <a:ea typeface="+mn-ea"/>
                          <a:cs typeface="Times New Roman" pitchFamily="18" charset="0"/>
                        </a:rPr>
                        <a:t>Техника и технология строительства </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87141">
                <a:tc rowSpan="2">
                  <a:txBody>
                    <a:bodyPr/>
                    <a:lstStyle/>
                    <a:p>
                      <a:r>
                        <a:rPr lang="ru-RU" sz="1300" kern="1200" dirty="0" smtClean="0">
                          <a:solidFill>
                            <a:srgbClr val="FF0000"/>
                          </a:solidFill>
                          <a:latin typeface="Times New Roman" pitchFamily="18" charset="0"/>
                          <a:ea typeface="+mn-ea"/>
                          <a:cs typeface="Times New Roman" pitchFamily="18" charset="0"/>
                        </a:rPr>
                        <a:t>08.05.02</a:t>
                      </a:r>
                      <a:r>
                        <a:rPr lang="ru-RU" sz="1300" kern="1200" dirty="0" smtClean="0">
                          <a:solidFill>
                            <a:schemeClr val="dk1"/>
                          </a:solidFill>
                          <a:latin typeface="Times New Roman" pitchFamily="18" charset="0"/>
                          <a:ea typeface="+mn-ea"/>
                          <a:cs typeface="Times New Roman" pitchFamily="18" charset="0"/>
                        </a:rPr>
                        <a:t> Строительство, эксплуатация, </a:t>
                      </a:r>
                      <a:r>
                        <a:rPr lang="ru-RU" sz="1300" kern="1200" dirty="0" err="1" smtClean="0">
                          <a:solidFill>
                            <a:schemeClr val="dk1"/>
                          </a:solidFill>
                          <a:latin typeface="Times New Roman" pitchFamily="18" charset="0"/>
                          <a:ea typeface="+mn-ea"/>
                          <a:cs typeface="Times New Roman" pitchFamily="18" charset="0"/>
                        </a:rPr>
                        <a:t>восстановле-ние</a:t>
                      </a:r>
                      <a:r>
                        <a:rPr lang="ru-RU" sz="1300" kern="1200" dirty="0" smtClean="0">
                          <a:solidFill>
                            <a:schemeClr val="dk1"/>
                          </a:solidFill>
                          <a:latin typeface="Times New Roman" pitchFamily="18" charset="0"/>
                          <a:ea typeface="+mn-ea"/>
                          <a:cs typeface="Times New Roman" pitchFamily="18" charset="0"/>
                        </a:rPr>
                        <a:t> и техническое </a:t>
                      </a:r>
                      <a:r>
                        <a:rPr lang="ru-RU" sz="1300" kern="1200" dirty="0" err="1" smtClean="0">
                          <a:solidFill>
                            <a:schemeClr val="dk1"/>
                          </a:solidFill>
                          <a:latin typeface="Times New Roman" pitchFamily="18" charset="0"/>
                          <a:ea typeface="+mn-ea"/>
                          <a:cs typeface="Times New Roman" pitchFamily="18" charset="0"/>
                        </a:rPr>
                        <a:t>прикры-тие</a:t>
                      </a:r>
                      <a:r>
                        <a:rPr lang="ru-RU" sz="1300" kern="1200" dirty="0" smtClean="0">
                          <a:solidFill>
                            <a:schemeClr val="dk1"/>
                          </a:solidFill>
                          <a:latin typeface="Times New Roman" pitchFamily="18" charset="0"/>
                          <a:ea typeface="+mn-ea"/>
                          <a:cs typeface="Times New Roman" pitchFamily="18" charset="0"/>
                        </a:rPr>
                        <a:t> автомобильных дорог, мостов и тоннелей</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3763963" algn="l"/>
                        </a:tabLst>
                      </a:pPr>
                      <a:r>
                        <a:rPr lang="ru-RU" sz="1300" b="0" kern="1200" dirty="0" smtClean="0">
                          <a:solidFill>
                            <a:schemeClr val="dk1"/>
                          </a:solidFill>
                          <a:latin typeface="Times New Roman" pitchFamily="18" charset="0"/>
                          <a:ea typeface="+mn-ea"/>
                          <a:cs typeface="Times New Roman" pitchFamily="18" charset="0"/>
                        </a:rPr>
                        <a:t>Применение подразделений и частей по строительству, эксплуатации, восстановлению и техническому прикрытию военных мостов и переправ</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Инженер</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 или информатика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7141">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3763963" algn="l"/>
                        </a:tabLst>
                      </a:pPr>
                      <a:r>
                        <a:rPr lang="ru-RU" sz="1300" kern="1200" dirty="0" smtClean="0">
                          <a:solidFill>
                            <a:schemeClr val="dk1"/>
                          </a:solidFill>
                          <a:latin typeface="Times New Roman" pitchFamily="18" charset="0"/>
                          <a:ea typeface="+mn-ea"/>
                          <a:cs typeface="Times New Roman" pitchFamily="18" charset="0"/>
                        </a:rPr>
                        <a:t>Применение подразделений и частей по строительству, эксплуатации, восстановлению, и техническому прикрытию военно-автомобильных дорог</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smtClean="0">
                          <a:solidFill>
                            <a:schemeClr val="dk1"/>
                          </a:solidFill>
                          <a:latin typeface="Times New Roman" pitchFamily="18" charset="0"/>
                          <a:ea typeface="+mn-ea"/>
                          <a:cs typeface="Times New Roman" pitchFamily="18" charset="0"/>
                        </a:rPr>
                        <a:t>Инженер</a:t>
                      </a:r>
                      <a:endParaRPr lang="ru-RU" sz="1300" b="0" cap="none" spc="0" dirty="0" smtClean="0">
                        <a:ln>
                          <a:noFill/>
                        </a:ln>
                        <a:solidFill>
                          <a:schemeClr val="tx1"/>
                        </a:solidFill>
                        <a:effectLst/>
                        <a:latin typeface="Times New Roman" pitchFamily="18" charset="0"/>
                        <a:cs typeface="Times New Roman" pitchFamily="18" charset="0"/>
                      </a:endParaRPr>
                    </a:p>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126">
                <a:tc gridSpan="4">
                  <a:txBody>
                    <a:bodyPr/>
                    <a:lstStyle/>
                    <a:p>
                      <a:r>
                        <a:rPr lang="ru-RU" sz="1300" b="1" kern="1200" dirty="0" smtClean="0">
                          <a:solidFill>
                            <a:srgbClr val="FF0000"/>
                          </a:solidFill>
                          <a:latin typeface="Times New Roman" pitchFamily="18" charset="0"/>
                          <a:ea typeface="+mn-ea"/>
                          <a:cs typeface="Times New Roman" pitchFamily="18" charset="0"/>
                        </a:rPr>
                        <a:t>56.00.00</a:t>
                      </a:r>
                      <a:r>
                        <a:rPr lang="ru-RU" sz="1300" b="1" kern="1200" dirty="0" smtClean="0">
                          <a:solidFill>
                            <a:schemeClr val="dk1"/>
                          </a:solidFill>
                          <a:latin typeface="Times New Roman" pitchFamily="18" charset="0"/>
                          <a:ea typeface="+mn-ea"/>
                          <a:cs typeface="Times New Roman" pitchFamily="18" charset="0"/>
                        </a:rPr>
                        <a:t> </a:t>
                      </a:r>
                      <a:r>
                        <a:rPr lang="ru-RU" sz="1300" b="1" cap="none" spc="0" dirty="0" smtClean="0">
                          <a:ln>
                            <a:noFill/>
                          </a:ln>
                          <a:solidFill>
                            <a:schemeClr val="tx1"/>
                          </a:solidFill>
                          <a:effectLst/>
                          <a:latin typeface="Times New Roman" pitchFamily="18" charset="0"/>
                          <a:cs typeface="Times New Roman" pitchFamily="18" charset="0"/>
                        </a:rPr>
                        <a:t>Военное управление </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tabLst>
                          <a:tab pos="3763963" algn="l"/>
                        </a:tabLst>
                      </a:pP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7141">
                <a:tc>
                  <a:txBody>
                    <a:bodyPr/>
                    <a:lstStyle/>
                    <a:p>
                      <a:r>
                        <a:rPr lang="ru-RU" sz="1300" b="0" kern="1200" dirty="0" smtClean="0">
                          <a:solidFill>
                            <a:srgbClr val="FF0000"/>
                          </a:solidFill>
                          <a:latin typeface="Times New Roman" pitchFamily="18" charset="0"/>
                          <a:ea typeface="+mn-ea"/>
                          <a:cs typeface="Times New Roman" pitchFamily="18" charset="0"/>
                        </a:rPr>
                        <a:t>56.05.01</a:t>
                      </a:r>
                      <a:r>
                        <a:rPr lang="ru-RU" sz="1300" b="0" kern="1200" dirty="0" smtClean="0">
                          <a:solidFill>
                            <a:schemeClr val="dk1"/>
                          </a:solidFill>
                          <a:latin typeface="Times New Roman" pitchFamily="18" charset="0"/>
                          <a:ea typeface="+mn-ea"/>
                          <a:cs typeface="Times New Roman" pitchFamily="18" charset="0"/>
                        </a:rPr>
                        <a:t> </a:t>
                      </a:r>
                      <a:r>
                        <a:rPr lang="ru-RU" sz="1300" b="0" cap="none" spc="0" dirty="0" smtClean="0">
                          <a:ln>
                            <a:noFill/>
                          </a:ln>
                          <a:solidFill>
                            <a:schemeClr val="tx1"/>
                          </a:solidFill>
                          <a:effectLst/>
                          <a:latin typeface="Times New Roman" pitchFamily="18" charset="0"/>
                          <a:cs typeface="Times New Roman" pitchFamily="18" charset="0"/>
                        </a:rPr>
                        <a:t>Тыловое обеспечение</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Применение подразделений и частей материально-технического обеспечения</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Специалист</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география или обществознание</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126">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Среднее профессиональное образование Средняя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7141">
                <a:tc>
                  <a:txBody>
                    <a:bodyPr/>
                    <a:lstStyle/>
                    <a:p>
                      <a:r>
                        <a:rPr lang="ru-RU" sz="1300" b="0" kern="1200" dirty="0" smtClean="0">
                          <a:solidFill>
                            <a:srgbClr val="FF0000"/>
                          </a:solidFill>
                          <a:latin typeface="Times New Roman" pitchFamily="18" charset="0"/>
                          <a:ea typeface="+mn-ea"/>
                          <a:cs typeface="Times New Roman" pitchFamily="18" charset="0"/>
                        </a:rPr>
                        <a:t>23.02.01</a:t>
                      </a:r>
                      <a:r>
                        <a:rPr lang="ru-RU" sz="1300" b="0" kern="1200" dirty="0" smtClean="0">
                          <a:solidFill>
                            <a:schemeClr val="dk1"/>
                          </a:solidFill>
                          <a:latin typeface="Times New Roman" pitchFamily="18" charset="0"/>
                          <a:ea typeface="+mn-ea"/>
                          <a:cs typeface="Times New Roman" pitchFamily="18" charset="0"/>
                        </a:rPr>
                        <a:t> Организация перевозок и управление на транспорте (по видам)</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Применение подразделений материального обеспечения</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Техник, Старший техник</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cap="none" spc="0" dirty="0" smtClean="0">
                          <a:ln>
                            <a:noFill/>
                          </a:ln>
                          <a:solidFill>
                            <a:schemeClr val="tx1"/>
                          </a:solidFill>
                          <a:effectLst/>
                          <a:latin typeface="Times New Roman" pitchFamily="18" charset="0"/>
                          <a:cs typeface="Times New Roman" pitchFamily="18" charset="0"/>
                        </a:rPr>
                        <a:t>На </a:t>
                      </a:r>
                      <a:r>
                        <a:rPr lang="ru-RU" sz="1300" b="0" cap="none" spc="0" dirty="0" err="1" smtClean="0">
                          <a:ln>
                            <a:noFill/>
                          </a:ln>
                          <a:solidFill>
                            <a:schemeClr val="tx1"/>
                          </a:solidFill>
                          <a:effectLst/>
                          <a:latin typeface="Times New Roman" pitchFamily="18" charset="0"/>
                          <a:cs typeface="Times New Roman" pitchFamily="18" charset="0"/>
                        </a:rPr>
                        <a:t>общедоступ-ной</a:t>
                      </a:r>
                      <a:r>
                        <a:rPr lang="ru-RU" sz="1300" b="0" cap="none" spc="0" dirty="0" smtClean="0">
                          <a:ln>
                            <a:noFill/>
                          </a:ln>
                          <a:solidFill>
                            <a:schemeClr val="tx1"/>
                          </a:solidFill>
                          <a:effectLst/>
                          <a:latin typeface="Times New Roman" pitchFamily="18" charset="0"/>
                          <a:cs typeface="Times New Roman" pitchFamily="18" charset="0"/>
                        </a:rPr>
                        <a:t> основе (</a:t>
                      </a:r>
                      <a:r>
                        <a:rPr lang="ru-RU" sz="1300" b="0" cap="none" spc="0" dirty="0" err="1" smtClean="0">
                          <a:ln>
                            <a:noFill/>
                          </a:ln>
                          <a:solidFill>
                            <a:schemeClr val="tx1"/>
                          </a:solidFill>
                          <a:effectLst/>
                          <a:latin typeface="Times New Roman" pitchFamily="18" charset="0"/>
                          <a:cs typeface="Times New Roman" pitchFamily="18" charset="0"/>
                        </a:rPr>
                        <a:t>кон-курс</a:t>
                      </a:r>
                      <a:r>
                        <a:rPr lang="ru-RU" sz="1300" b="0" cap="none" spc="0" dirty="0" smtClean="0">
                          <a:ln>
                            <a:noFill/>
                          </a:ln>
                          <a:solidFill>
                            <a:schemeClr val="tx1"/>
                          </a:solidFill>
                          <a:effectLst/>
                          <a:latin typeface="Times New Roman" pitchFamily="18" charset="0"/>
                          <a:cs typeface="Times New Roman" pitchFamily="18" charset="0"/>
                        </a:rPr>
                        <a:t> аттестатов)</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МАТЕРИАЛЬНО-ТЕХНИЧЕСКОГО ОБЕСПЕЧЕНИЯ им. ГЕНЕРАЛА АРМИИ А.В. ХРУЛЕВА </a:t>
            </a:r>
          </a:p>
        </p:txBody>
      </p:sp>
      <p:graphicFrame>
        <p:nvGraphicFramePr>
          <p:cNvPr id="15" name="Таблица 14"/>
          <p:cNvGraphicFramePr>
            <a:graphicFrameLocks noGrp="1"/>
          </p:cNvGraphicFramePr>
          <p:nvPr/>
        </p:nvGraphicFramePr>
        <p:xfrm>
          <a:off x="717521" y="953414"/>
          <a:ext cx="8806297" cy="6293206"/>
        </p:xfrm>
        <a:graphic>
          <a:graphicData uri="http://schemas.openxmlformats.org/drawingml/2006/table">
            <a:tbl>
              <a:tblPr firstRow="1" bandRow="1">
                <a:tableStyleId>{5C22544A-7EE6-4342-B048-85BDC9FD1C3A}</a:tableStyleId>
              </a:tblPr>
              <a:tblGrid>
                <a:gridCol w="2143140"/>
                <a:gridCol w="4071966"/>
                <a:gridCol w="1214446"/>
                <a:gridCol w="1376745"/>
              </a:tblGrid>
              <a:tr h="242894">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ВОЕННЫЙ ИНСТИТУТ </a:t>
                      </a:r>
                      <a:r>
                        <a:rPr lang="ru-RU" sz="1300" b="1" cap="none" spc="0" baseline="0" dirty="0" smtClean="0">
                          <a:ln>
                            <a:noFill/>
                          </a:ln>
                          <a:solidFill>
                            <a:schemeClr val="tx1"/>
                          </a:solidFill>
                          <a:effectLst/>
                          <a:latin typeface="Times New Roman" pitchFamily="18" charset="0"/>
                          <a:cs typeface="Times New Roman" pitchFamily="18" charset="0"/>
                        </a:rPr>
                        <a:t>(ЖЕЛЕЗНОДОРОЖНЫХ ВОЙСК И ВОЕННЫХ СООБЩЕНИЙ)</a:t>
                      </a:r>
                      <a:r>
                        <a:rPr lang="ru-RU" sz="1300" b="1" cap="none" spc="0" dirty="0" smtClean="0">
                          <a:ln>
                            <a:noFill/>
                          </a:ln>
                          <a:solidFill>
                            <a:schemeClr val="tx1"/>
                          </a:solidFill>
                          <a:effectLst/>
                          <a:latin typeface="Times New Roman" pitchFamily="18" charset="0"/>
                          <a:cs typeface="Times New Roman" pitchFamily="18" charset="0"/>
                        </a:rPr>
                        <a:t> (г. Санкт-Петербург) </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59993">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Высшее образование             Полная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56185">
                <a:tc gridSpan="4">
                  <a:txBody>
                    <a:bodyPr/>
                    <a:lstStyle/>
                    <a:p>
                      <a:r>
                        <a:rPr lang="ru-RU" sz="1300" b="1" kern="1200" dirty="0" smtClean="0">
                          <a:solidFill>
                            <a:srgbClr val="FF0000"/>
                          </a:solidFill>
                          <a:latin typeface="Times New Roman" pitchFamily="18" charset="0"/>
                          <a:ea typeface="+mn-ea"/>
                          <a:cs typeface="Times New Roman" pitchFamily="18" charset="0"/>
                        </a:rPr>
                        <a:t>23.00.00</a:t>
                      </a:r>
                      <a:r>
                        <a:rPr lang="ru-RU" sz="1300" kern="1200" dirty="0" smtClean="0">
                          <a:solidFill>
                            <a:srgbClr val="FF0000"/>
                          </a:solidFill>
                          <a:latin typeface="Times New Roman" pitchFamily="18" charset="0"/>
                          <a:ea typeface="+mn-ea"/>
                          <a:cs typeface="Times New Roman" pitchFamily="18" charset="0"/>
                        </a:rPr>
                        <a:t> </a:t>
                      </a:r>
                      <a:r>
                        <a:rPr lang="ru-RU" sz="1300" b="1" u="none" kern="1200" dirty="0" smtClean="0">
                          <a:solidFill>
                            <a:schemeClr val="tx1"/>
                          </a:solidFill>
                          <a:latin typeface="Times New Roman" pitchFamily="18" charset="0"/>
                          <a:ea typeface="+mn-ea"/>
                          <a:cs typeface="Times New Roman" pitchFamily="18" charset="0"/>
                        </a:rPr>
                        <a:t>Техника и технология наземного транспорта </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76274">
                <a:tc>
                  <a:txBody>
                    <a:bodyPr/>
                    <a:lstStyle/>
                    <a:p>
                      <a:r>
                        <a:rPr lang="ru-RU" sz="1300" u="none" kern="1200" dirty="0" smtClean="0">
                          <a:solidFill>
                            <a:srgbClr val="FF0000"/>
                          </a:solidFill>
                          <a:latin typeface="Times New Roman" pitchFamily="18" charset="0"/>
                          <a:ea typeface="+mn-ea"/>
                          <a:cs typeface="Times New Roman" pitchFamily="18" charset="0"/>
                        </a:rPr>
                        <a:t>23</a:t>
                      </a:r>
                      <a:r>
                        <a:rPr lang="ru-RU" sz="1300" kern="1200" dirty="0" smtClean="0">
                          <a:solidFill>
                            <a:srgbClr val="FF0000"/>
                          </a:solidFill>
                          <a:latin typeface="Times New Roman" pitchFamily="18" charset="0"/>
                          <a:ea typeface="+mn-ea"/>
                          <a:cs typeface="Times New Roman" pitchFamily="18" charset="0"/>
                        </a:rPr>
                        <a:t>.05.05</a:t>
                      </a:r>
                      <a:r>
                        <a:rPr lang="ru-RU" sz="1300" kern="1200" dirty="0" smtClean="0">
                          <a:solidFill>
                            <a:schemeClr val="dk1"/>
                          </a:solidFill>
                          <a:latin typeface="Times New Roman" pitchFamily="18" charset="0"/>
                          <a:ea typeface="+mn-ea"/>
                          <a:cs typeface="Times New Roman" pitchFamily="18" charset="0"/>
                        </a:rPr>
                        <a:t> Системы обеспечения движения поездов</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3763963" algn="l"/>
                        </a:tabLst>
                      </a:pPr>
                      <a:r>
                        <a:rPr lang="ru-RU" sz="1300" kern="1200" dirty="0" smtClean="0">
                          <a:solidFill>
                            <a:schemeClr val="dk1"/>
                          </a:solidFill>
                          <a:latin typeface="Times New Roman" pitchFamily="18" charset="0"/>
                          <a:ea typeface="+mn-ea"/>
                          <a:cs typeface="Times New Roman" pitchFamily="18" charset="0"/>
                        </a:rPr>
                        <a:t>Применение подразделений по восстановлению и строительству устройств автоматики, телемеханики и связи на железных дорогах</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ru-RU" sz="1300" b="0" kern="1200" dirty="0" smtClean="0">
                          <a:solidFill>
                            <a:schemeClr val="dk1"/>
                          </a:solidFill>
                          <a:latin typeface="Times New Roman" pitchFamily="18" charset="0"/>
                          <a:ea typeface="+mn-ea"/>
                          <a:cs typeface="Times New Roman" pitchFamily="18" charset="0"/>
                        </a:rPr>
                        <a:t>Инженер путей сообщения</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 или информатика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0540">
                <a:tc rowSpan="2">
                  <a:txBody>
                    <a:bodyPr/>
                    <a:lstStyle/>
                    <a:p>
                      <a:r>
                        <a:rPr lang="ru-RU" sz="1300" kern="1200" dirty="0" smtClean="0">
                          <a:solidFill>
                            <a:srgbClr val="FF0000"/>
                          </a:solidFill>
                          <a:latin typeface="Times New Roman" pitchFamily="18" charset="0"/>
                          <a:ea typeface="+mn-ea"/>
                          <a:cs typeface="Times New Roman" pitchFamily="18" charset="0"/>
                        </a:rPr>
                        <a:t>23.05.04</a:t>
                      </a:r>
                      <a:r>
                        <a:rPr lang="ru-RU" sz="1300" kern="1200" dirty="0" smtClean="0">
                          <a:solidFill>
                            <a:schemeClr val="dk1"/>
                          </a:solidFill>
                          <a:latin typeface="Times New Roman" pitchFamily="18" charset="0"/>
                          <a:ea typeface="+mn-ea"/>
                          <a:cs typeface="Times New Roman" pitchFamily="18" charset="0"/>
                        </a:rPr>
                        <a:t> Эксплуатация железных дорог </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Организация военных сообщений и воинских перевозок</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2486">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Применение подразделений по эксплуатации железных дорог</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9136">
                <a:tc>
                  <a:txBody>
                    <a:bodyPr/>
                    <a:lstStyle/>
                    <a:p>
                      <a:r>
                        <a:rPr lang="ru-RU" sz="1300" kern="1200" dirty="0" smtClean="0">
                          <a:solidFill>
                            <a:srgbClr val="FF0000"/>
                          </a:solidFill>
                          <a:latin typeface="Times New Roman" pitchFamily="18" charset="0"/>
                          <a:ea typeface="+mn-ea"/>
                          <a:cs typeface="Times New Roman" pitchFamily="18" charset="0"/>
                        </a:rPr>
                        <a:t>23.05.01</a:t>
                      </a:r>
                      <a:r>
                        <a:rPr lang="ru-RU" sz="1300" kern="1200" dirty="0" smtClean="0">
                          <a:solidFill>
                            <a:schemeClr val="dk1"/>
                          </a:solidFill>
                          <a:latin typeface="Times New Roman" pitchFamily="18" charset="0"/>
                          <a:ea typeface="+mn-ea"/>
                          <a:cs typeface="Times New Roman" pitchFamily="18" charset="0"/>
                        </a:rPr>
                        <a:t> Наземные транспортно-технологические средства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Применение подразделений механизации восстановления и строительства железных дорог</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Инженер</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7716">
                <a:tc rowSpan="2">
                  <a:txBody>
                    <a:bodyPr/>
                    <a:lstStyle/>
                    <a:p>
                      <a:r>
                        <a:rPr lang="ru-RU" sz="1300" kern="1200" dirty="0" smtClean="0">
                          <a:solidFill>
                            <a:srgbClr val="FF0000"/>
                          </a:solidFill>
                          <a:latin typeface="Times New Roman" pitchFamily="18" charset="0"/>
                          <a:ea typeface="+mn-ea"/>
                          <a:cs typeface="Times New Roman" pitchFamily="18" charset="0"/>
                        </a:rPr>
                        <a:t>23.05.06</a:t>
                      </a:r>
                      <a:r>
                        <a:rPr lang="ru-RU" sz="1300" kern="1200" dirty="0" smtClean="0">
                          <a:solidFill>
                            <a:schemeClr val="dk1"/>
                          </a:solidFill>
                          <a:latin typeface="Times New Roman" pitchFamily="18" charset="0"/>
                          <a:ea typeface="+mn-ea"/>
                          <a:cs typeface="Times New Roman" pitchFamily="18" charset="0"/>
                        </a:rPr>
                        <a:t> Строительство железных дорог, мостов и транспортных тоннелей</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Применение подразделений по восстановлению и строительству искусственных сооружений на железных дорогах</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smtClean="0">
                          <a:solidFill>
                            <a:schemeClr val="dk1"/>
                          </a:solidFill>
                          <a:latin typeface="Times New Roman" pitchFamily="18" charset="0"/>
                          <a:ea typeface="+mn-ea"/>
                          <a:cs typeface="Times New Roman" pitchFamily="18" charset="0"/>
                        </a:rPr>
                        <a:t>Инженер путей сообщения</a:t>
                      </a:r>
                      <a:endParaRPr lang="ru-RU" sz="1300" b="0" cap="none" spc="0" dirty="0" smtClean="0">
                        <a:ln>
                          <a:noFill/>
                        </a:ln>
                        <a:solidFill>
                          <a:schemeClr val="tx1"/>
                        </a:solidFill>
                        <a:effectLst/>
                        <a:latin typeface="Times New Roman" pitchFamily="18" charset="0"/>
                        <a:cs typeface="Times New Roman" pitchFamily="18" charset="0"/>
                      </a:endParaRPr>
                    </a:p>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3420">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Применение подразделений по восстановлению и строительству железнодорожного пути</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3390">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Среднее профессиональное образование Средняя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3920">
                <a:tc>
                  <a:txBody>
                    <a:bodyPr/>
                    <a:lstStyle/>
                    <a:p>
                      <a:r>
                        <a:rPr lang="ru-RU" sz="1300" kern="1200" dirty="0" smtClean="0">
                          <a:solidFill>
                            <a:srgbClr val="FF0000"/>
                          </a:solidFill>
                          <a:latin typeface="Times New Roman" pitchFamily="18" charset="0"/>
                          <a:ea typeface="+mn-ea"/>
                          <a:cs typeface="Times New Roman" pitchFamily="18" charset="0"/>
                        </a:rPr>
                        <a:t>23.02.04</a:t>
                      </a:r>
                      <a:r>
                        <a:rPr lang="ru-RU" sz="1300" b="0" kern="1200" dirty="0" smtClean="0">
                          <a:solidFill>
                            <a:schemeClr val="dk1"/>
                          </a:solidFill>
                          <a:latin typeface="Times New Roman" pitchFamily="18" charset="0"/>
                          <a:ea typeface="+mn-ea"/>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Техническая эксплуатация машин и оборудования (на </a:t>
                      </a:r>
                      <a:r>
                        <a:rPr lang="ru-RU" sz="1300" kern="1200" dirty="0" err="1" smtClean="0">
                          <a:solidFill>
                            <a:schemeClr val="dk1"/>
                          </a:solidFill>
                          <a:latin typeface="Times New Roman" pitchFamily="18" charset="0"/>
                          <a:ea typeface="+mn-ea"/>
                          <a:cs typeface="Times New Roman" pitchFamily="18" charset="0"/>
                        </a:rPr>
                        <a:t>железно-дорожном</a:t>
                      </a:r>
                      <a:r>
                        <a:rPr lang="ru-RU" sz="1300" kern="1200" dirty="0" smtClean="0">
                          <a:solidFill>
                            <a:schemeClr val="dk1"/>
                          </a:solidFill>
                          <a:latin typeface="Times New Roman" pitchFamily="18" charset="0"/>
                          <a:ea typeface="+mn-ea"/>
                          <a:cs typeface="Times New Roman" pitchFamily="18" charset="0"/>
                        </a:rPr>
                        <a:t> транспорте)</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Применение подразделений механизации восстановления и строительства железных дорог</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Техник, Старший техник</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cap="none" spc="0" dirty="0" smtClean="0">
                          <a:ln>
                            <a:noFill/>
                          </a:ln>
                          <a:solidFill>
                            <a:schemeClr val="tx1"/>
                          </a:solidFill>
                          <a:effectLst/>
                          <a:latin typeface="Times New Roman" pitchFamily="18" charset="0"/>
                          <a:cs typeface="Times New Roman" pitchFamily="18" charset="0"/>
                        </a:rPr>
                        <a:t>На </a:t>
                      </a:r>
                      <a:r>
                        <a:rPr lang="ru-RU" sz="1300" b="0" cap="none" spc="0" dirty="0" err="1" smtClean="0">
                          <a:ln>
                            <a:noFill/>
                          </a:ln>
                          <a:solidFill>
                            <a:schemeClr val="tx1"/>
                          </a:solidFill>
                          <a:effectLst/>
                          <a:latin typeface="Times New Roman" pitchFamily="18" charset="0"/>
                          <a:cs typeface="Times New Roman" pitchFamily="18" charset="0"/>
                        </a:rPr>
                        <a:t>общедоступ-ной</a:t>
                      </a:r>
                      <a:r>
                        <a:rPr lang="ru-RU" sz="1300" b="0" cap="none" spc="0" dirty="0" smtClean="0">
                          <a:ln>
                            <a:noFill/>
                          </a:ln>
                          <a:solidFill>
                            <a:schemeClr val="tx1"/>
                          </a:solidFill>
                          <a:effectLst/>
                          <a:latin typeface="Times New Roman" pitchFamily="18" charset="0"/>
                          <a:cs typeface="Times New Roman" pitchFamily="18" charset="0"/>
                        </a:rPr>
                        <a:t> основе (</a:t>
                      </a:r>
                      <a:r>
                        <a:rPr lang="ru-RU" sz="1300" b="0" cap="none" spc="0" dirty="0" err="1" smtClean="0">
                          <a:ln>
                            <a:noFill/>
                          </a:ln>
                          <a:solidFill>
                            <a:schemeClr val="tx1"/>
                          </a:solidFill>
                          <a:effectLst/>
                          <a:latin typeface="Times New Roman" pitchFamily="18" charset="0"/>
                          <a:cs typeface="Times New Roman" pitchFamily="18" charset="0"/>
                        </a:rPr>
                        <a:t>кон-курс</a:t>
                      </a:r>
                      <a:r>
                        <a:rPr lang="ru-RU" sz="1300" b="0" cap="none" spc="0" dirty="0" smtClean="0">
                          <a:ln>
                            <a:noFill/>
                          </a:ln>
                          <a:solidFill>
                            <a:schemeClr val="tx1"/>
                          </a:solidFill>
                          <a:effectLst/>
                          <a:latin typeface="Times New Roman" pitchFamily="18" charset="0"/>
                          <a:cs typeface="Times New Roman" pitchFamily="18" charset="0"/>
                        </a:rPr>
                        <a:t> аттестатов)</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960">
                <a:tc>
                  <a:txBody>
                    <a:bodyPr/>
                    <a:lstStyle/>
                    <a:p>
                      <a:r>
                        <a:rPr lang="ru-RU" sz="1300" b="0" cap="none" spc="0" dirty="0" smtClean="0">
                          <a:ln>
                            <a:noFill/>
                          </a:ln>
                          <a:solidFill>
                            <a:srgbClr val="FF0000"/>
                          </a:solidFill>
                          <a:effectLst/>
                          <a:latin typeface="Times New Roman" pitchFamily="18" charset="0"/>
                          <a:cs typeface="Times New Roman" pitchFamily="18" charset="0"/>
                        </a:rPr>
                        <a:t>23.02.01</a:t>
                      </a:r>
                      <a:r>
                        <a:rPr lang="ru-RU" sz="1300" kern="1200" dirty="0" smtClean="0">
                          <a:solidFill>
                            <a:schemeClr val="dk1"/>
                          </a:solidFill>
                          <a:latin typeface="Times New Roman" pitchFamily="18" charset="0"/>
                          <a:ea typeface="+mn-ea"/>
                          <a:cs typeface="Times New Roman" pitchFamily="18" charset="0"/>
                        </a:rPr>
                        <a:t>Организация перевозок и управление на </a:t>
                      </a:r>
                      <a:r>
                        <a:rPr lang="ru-RU" sz="1300" kern="1200" dirty="0" err="1" smtClean="0">
                          <a:solidFill>
                            <a:schemeClr val="dk1"/>
                          </a:solidFill>
                          <a:latin typeface="Times New Roman" pitchFamily="18" charset="0"/>
                          <a:ea typeface="+mn-ea"/>
                          <a:cs typeface="Times New Roman" pitchFamily="18" charset="0"/>
                        </a:rPr>
                        <a:t>ж-дорожном</a:t>
                      </a:r>
                      <a:r>
                        <a:rPr lang="ru-RU" sz="1300" kern="1200" dirty="0" smtClean="0">
                          <a:solidFill>
                            <a:schemeClr val="dk1"/>
                          </a:solidFill>
                          <a:latin typeface="Times New Roman" pitchFamily="18" charset="0"/>
                          <a:ea typeface="+mn-ea"/>
                          <a:cs typeface="Times New Roman" pitchFamily="18" charset="0"/>
                        </a:rPr>
                        <a:t> транспорте</a:t>
                      </a:r>
                      <a:endParaRPr lang="ru-RU" sz="1300" b="0" cap="none" spc="0" dirty="0">
                        <a:ln>
                          <a:noFill/>
                        </a:ln>
                        <a:solidFill>
                          <a:srgbClr val="FF0000"/>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Применение подразделений по эксплуатации железных дорог</a:t>
                      </a:r>
                      <a:endParaRPr lang="ru-RU"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smtClean="0">
                          <a:solidFill>
                            <a:schemeClr val="dk1"/>
                          </a:solidFill>
                          <a:latin typeface="Times New Roman" pitchFamily="18" charset="0"/>
                          <a:ea typeface="+mn-ea"/>
                          <a:cs typeface="Times New Roman" pitchFamily="18" charset="0"/>
                        </a:rPr>
                        <a:t>Техник, Старший техник</a:t>
                      </a:r>
                      <a:endParaRPr lang="ru-RU"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r>
            </a:tbl>
          </a:graphicData>
        </a:graphic>
      </p:graphicFrame>
      <p:pic>
        <p:nvPicPr>
          <p:cNvPr id="3074" name="Picture 2"/>
          <p:cNvPicPr>
            <a:picLocks noChangeAspect="1" noChangeArrowheads="1"/>
          </p:cNvPicPr>
          <p:nvPr/>
        </p:nvPicPr>
        <p:blipFill>
          <a:blip r:embed="rId5"/>
          <a:srcRect/>
          <a:stretch>
            <a:fillRect/>
          </a:stretch>
        </p:blipFill>
        <p:spPr bwMode="auto">
          <a:xfrm>
            <a:off x="8723131" y="0"/>
            <a:ext cx="814594" cy="957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МАТЕРИАЛЬНО-ТЕХНИЧЕСКОГО ОБЕСПЕЧЕНИЯ им. ГЕНЕРАЛА АРМИИ А.В. ХРУЛЕВА </a:t>
            </a:r>
          </a:p>
        </p:txBody>
      </p:sp>
      <p:graphicFrame>
        <p:nvGraphicFramePr>
          <p:cNvPr id="15" name="Таблица 14"/>
          <p:cNvGraphicFramePr>
            <a:graphicFrameLocks noGrp="1"/>
          </p:cNvGraphicFramePr>
          <p:nvPr/>
        </p:nvGraphicFramePr>
        <p:xfrm>
          <a:off x="717521" y="1028682"/>
          <a:ext cx="8806297" cy="6025499"/>
        </p:xfrm>
        <a:graphic>
          <a:graphicData uri="http://schemas.openxmlformats.org/drawingml/2006/table">
            <a:tbl>
              <a:tblPr firstRow="1" bandRow="1">
                <a:tableStyleId>{5C22544A-7EE6-4342-B048-85BDC9FD1C3A}</a:tableStyleId>
              </a:tblPr>
              <a:tblGrid>
                <a:gridCol w="2143140"/>
                <a:gridCol w="4071966"/>
                <a:gridCol w="1214446"/>
                <a:gridCol w="1376745"/>
              </a:tblGrid>
              <a:tr h="242894">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ВОЕННЫЙ ИНСТИТУТ</a:t>
                      </a:r>
                      <a:r>
                        <a:rPr lang="ru-RU" sz="1300" b="1" cap="none" spc="0" baseline="0" dirty="0" smtClean="0">
                          <a:ln>
                            <a:noFill/>
                          </a:ln>
                          <a:solidFill>
                            <a:schemeClr val="tx1"/>
                          </a:solidFill>
                          <a:effectLst/>
                          <a:latin typeface="Times New Roman" pitchFamily="18" charset="0"/>
                          <a:cs typeface="Times New Roman" pitchFamily="18" charset="0"/>
                        </a:rPr>
                        <a:t> (ИНЖЕНЕРНО-ТЕХНИЧЕСКИЙ) (г. Санкт-Петербург)</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59993">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Высшее образование             Полная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56185">
                <a:tc gridSpan="4">
                  <a:txBody>
                    <a:bodyPr/>
                    <a:lstStyle/>
                    <a:p>
                      <a:r>
                        <a:rPr lang="ru-RU" sz="1300" b="1" kern="1200" dirty="0" smtClean="0">
                          <a:solidFill>
                            <a:srgbClr val="FF0000"/>
                          </a:solidFill>
                          <a:latin typeface="Times New Roman" pitchFamily="18" charset="0"/>
                          <a:ea typeface="+mn-ea"/>
                          <a:cs typeface="Times New Roman" pitchFamily="18" charset="0"/>
                        </a:rPr>
                        <a:t>13.00.00 </a:t>
                      </a:r>
                      <a:r>
                        <a:rPr lang="ru-RU" sz="1300" b="1" kern="1200" dirty="0" smtClean="0">
                          <a:solidFill>
                            <a:schemeClr val="tx1"/>
                          </a:solidFill>
                          <a:latin typeface="Times New Roman" pitchFamily="18" charset="0"/>
                          <a:ea typeface="+mn-ea"/>
                          <a:cs typeface="Times New Roman" pitchFamily="18" charset="0"/>
                        </a:rPr>
                        <a:t>Энергетика, энергетическое машиностроение и электротехника</a:t>
                      </a:r>
                      <a:r>
                        <a:rPr lang="ru-RU" sz="1300" b="1" u="none" kern="1200" dirty="0" smtClean="0">
                          <a:solidFill>
                            <a:schemeClr val="tx1"/>
                          </a:solidFill>
                          <a:latin typeface="Times New Roman" pitchFamily="18" charset="0"/>
                          <a:ea typeface="+mn-ea"/>
                          <a:cs typeface="Times New Roman" pitchFamily="18" charset="0"/>
                        </a:rPr>
                        <a:t> </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76274">
                <a:tc>
                  <a:txBody>
                    <a:bodyPr/>
                    <a:lstStyle/>
                    <a:p>
                      <a:r>
                        <a:rPr lang="ru-RU" sz="1300" u="none" kern="1200" dirty="0" smtClean="0">
                          <a:solidFill>
                            <a:srgbClr val="FF0000"/>
                          </a:solidFill>
                          <a:latin typeface="Times New Roman" pitchFamily="18" charset="0"/>
                          <a:ea typeface="+mn-ea"/>
                          <a:cs typeface="Times New Roman" pitchFamily="18" charset="0"/>
                        </a:rPr>
                        <a:t>13</a:t>
                      </a:r>
                      <a:r>
                        <a:rPr lang="ru-RU" sz="1300" kern="1200" dirty="0" smtClean="0">
                          <a:solidFill>
                            <a:srgbClr val="FF0000"/>
                          </a:solidFill>
                          <a:latin typeface="Times New Roman" pitchFamily="18" charset="0"/>
                          <a:ea typeface="+mn-ea"/>
                          <a:cs typeface="Times New Roman" pitchFamily="18" charset="0"/>
                        </a:rPr>
                        <a:t>.05.01</a:t>
                      </a:r>
                      <a:r>
                        <a:rPr lang="ru-RU" sz="1300" kern="1200" dirty="0" smtClean="0">
                          <a:solidFill>
                            <a:schemeClr val="dk1"/>
                          </a:solidFill>
                          <a:latin typeface="Times New Roman" pitchFamily="18" charset="0"/>
                          <a:ea typeface="+mn-ea"/>
                          <a:cs typeface="Times New Roman" pitchFamily="18" charset="0"/>
                        </a:rPr>
                        <a:t> Тепло- и </a:t>
                      </a:r>
                      <a:r>
                        <a:rPr lang="ru-RU" sz="1300" kern="1200" dirty="0" err="1" smtClean="0">
                          <a:solidFill>
                            <a:schemeClr val="dk1"/>
                          </a:solidFill>
                          <a:latin typeface="Times New Roman" pitchFamily="18" charset="0"/>
                          <a:ea typeface="+mn-ea"/>
                          <a:cs typeface="Times New Roman" pitchFamily="18" charset="0"/>
                        </a:rPr>
                        <a:t>энерго-обеспечение</a:t>
                      </a:r>
                      <a:r>
                        <a:rPr lang="ru-RU" sz="1300" kern="1200" dirty="0" smtClean="0">
                          <a:solidFill>
                            <a:schemeClr val="dk1"/>
                          </a:solidFill>
                          <a:latin typeface="Times New Roman" pitchFamily="18" charset="0"/>
                          <a:ea typeface="+mn-ea"/>
                          <a:cs typeface="Times New Roman" pitchFamily="18" charset="0"/>
                        </a:rPr>
                        <a:t> специальных тех. систем и объектов</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3763963" algn="l"/>
                        </a:tabLst>
                      </a:pPr>
                      <a:r>
                        <a:rPr lang="ru-RU" sz="1300" kern="1200" dirty="0" smtClean="0">
                          <a:solidFill>
                            <a:schemeClr val="dk1"/>
                          </a:solidFill>
                          <a:latin typeface="Times New Roman" pitchFamily="18" charset="0"/>
                          <a:ea typeface="+mn-ea"/>
                          <a:cs typeface="Times New Roman" pitchFamily="18" charset="0"/>
                        </a:rPr>
                        <a:t>Монтаж, эксплуатация и ремонт систем энергообеспечения объектов специального назначения и инфраструктуры флота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Инженер</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050">
                <a:tc gridSpan="4">
                  <a:txBody>
                    <a:bodyPr/>
                    <a:lstStyle/>
                    <a:p>
                      <a:r>
                        <a:rPr lang="ru-RU" sz="1300" b="1" cap="none" spc="0" dirty="0" smtClean="0">
                          <a:ln>
                            <a:noFill/>
                          </a:ln>
                          <a:solidFill>
                            <a:srgbClr val="FF0000"/>
                          </a:solidFill>
                          <a:effectLst/>
                          <a:latin typeface="Times New Roman" pitchFamily="18" charset="0"/>
                          <a:cs typeface="Times New Roman" pitchFamily="18" charset="0"/>
                        </a:rPr>
                        <a:t>56.00.00</a:t>
                      </a:r>
                      <a:r>
                        <a:rPr lang="ru-RU" sz="1300" b="1" cap="none" spc="0" dirty="0" smtClean="0">
                          <a:ln>
                            <a:noFill/>
                          </a:ln>
                          <a:solidFill>
                            <a:schemeClr val="tx1"/>
                          </a:solidFill>
                          <a:effectLst/>
                          <a:latin typeface="Times New Roman" pitchFamily="18" charset="0"/>
                          <a:cs typeface="Times New Roman" pitchFamily="18" charset="0"/>
                        </a:rPr>
                        <a:t> Военное управление</a:t>
                      </a:r>
                      <a:endParaRPr lang="ru-RU" sz="13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r>
                        <a:rPr lang="ru-RU" sz="1300" kern="1200" dirty="0" smtClean="0">
                          <a:solidFill>
                            <a:srgbClr val="FF0000"/>
                          </a:solidFill>
                          <a:latin typeface="Times New Roman" pitchFamily="18" charset="0"/>
                          <a:ea typeface="+mn-ea"/>
                          <a:cs typeface="Times New Roman" pitchFamily="18" charset="0"/>
                        </a:rPr>
                        <a:t>56.05.01</a:t>
                      </a:r>
                      <a:r>
                        <a:rPr lang="ru-RU" sz="1300" kern="1200" dirty="0" smtClean="0">
                          <a:solidFill>
                            <a:schemeClr val="dk1"/>
                          </a:solidFill>
                          <a:latin typeface="Times New Roman" pitchFamily="18" charset="0"/>
                          <a:ea typeface="+mn-ea"/>
                          <a:cs typeface="Times New Roman" pitchFamily="18" charset="0"/>
                        </a:rPr>
                        <a:t> Тыловое обеспечение</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Монтаж, эксплуатация и ремонт систем жизнеобеспечения объектов военной инфраструктуры и специальных защищенных сооружений</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Специалист</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smtClean="0">
                          <a:solidFill>
                            <a:schemeClr val="dk1"/>
                          </a:solidFill>
                          <a:latin typeface="Times New Roman" pitchFamily="18" charset="0"/>
                          <a:ea typeface="+mn-ea"/>
                          <a:cs typeface="Times New Roman" pitchFamily="18" charset="0"/>
                        </a:rPr>
                        <a:t>Математика, русский язык, география или обществознание</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960">
                <a:tc rowSpan="2">
                  <a:txBody>
                    <a:bodyPr/>
                    <a:lstStyle/>
                    <a:p>
                      <a:r>
                        <a:rPr lang="ru-RU" sz="1300" kern="1200" dirty="0" smtClean="0">
                          <a:solidFill>
                            <a:srgbClr val="FF0000"/>
                          </a:solidFill>
                          <a:latin typeface="Times New Roman" pitchFamily="18" charset="0"/>
                          <a:ea typeface="+mn-ea"/>
                          <a:cs typeface="Times New Roman" pitchFamily="18" charset="0"/>
                        </a:rPr>
                        <a:t>56.05.07</a:t>
                      </a:r>
                      <a:r>
                        <a:rPr lang="ru-RU" sz="1300" kern="1200" dirty="0" smtClean="0">
                          <a:solidFill>
                            <a:schemeClr val="dk1"/>
                          </a:solidFill>
                          <a:latin typeface="Times New Roman" pitchFamily="18" charset="0"/>
                          <a:ea typeface="+mn-ea"/>
                          <a:cs typeface="Times New Roman" pitchFamily="18" charset="0"/>
                        </a:rPr>
                        <a:t> Строительство и эксплуатация зданий и сооружений военного и специального назначения</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Строительство и эксплуатация зданий и сооружений</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kern="1200" dirty="0" smtClean="0">
                          <a:solidFill>
                            <a:schemeClr val="dk1"/>
                          </a:solidFill>
                          <a:latin typeface="Times New Roman" pitchFamily="18" charset="0"/>
                          <a:ea typeface="+mn-ea"/>
                          <a:cs typeface="Times New Roman" pitchFamily="18" charset="0"/>
                        </a:rPr>
                        <a:t>Инженер по строительству и эксплуатации</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 или информатика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960">
                <a:tc vMerge="1">
                  <a:txBody>
                    <a:bodyPr/>
                    <a:lstStyle/>
                    <a:p>
                      <a:endParaRPr lang="ru-RU"/>
                    </a:p>
                  </a:txBody>
                  <a:tcPr/>
                </a:tc>
                <a:tc>
                  <a:txBody>
                    <a:bodyPr/>
                    <a:lstStyle/>
                    <a:p>
                      <a:r>
                        <a:rPr lang="ru-RU" sz="1300" kern="1200" dirty="0" smtClean="0">
                          <a:solidFill>
                            <a:schemeClr val="dk1"/>
                          </a:solidFill>
                          <a:latin typeface="Times New Roman" pitchFamily="18" charset="0"/>
                          <a:ea typeface="+mn-ea"/>
                          <a:cs typeface="Times New Roman" pitchFamily="18" charset="0"/>
                        </a:rPr>
                        <a:t>Строительство и эксплуатация зданий и сооружений и специальных объектов военно-морских баз</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310499">
                <a:tc gridSpan="4">
                  <a:txBody>
                    <a:bodyPr/>
                    <a:lstStyle/>
                    <a:p>
                      <a:r>
                        <a:rPr lang="ru-RU" sz="1300" b="1" cap="none" spc="0" dirty="0" smtClean="0">
                          <a:ln>
                            <a:noFill/>
                          </a:ln>
                          <a:solidFill>
                            <a:srgbClr val="FF0000"/>
                          </a:solidFill>
                          <a:effectLst/>
                          <a:latin typeface="Times New Roman" pitchFamily="18" charset="0"/>
                          <a:cs typeface="Times New Roman" pitchFamily="18" charset="0"/>
                        </a:rPr>
                        <a:t>23.00.00</a:t>
                      </a:r>
                      <a:r>
                        <a:rPr lang="ru-RU" sz="1300" b="1" cap="none" spc="0" dirty="0" smtClean="0">
                          <a:ln>
                            <a:noFill/>
                          </a:ln>
                          <a:solidFill>
                            <a:schemeClr val="tx1"/>
                          </a:solidFill>
                          <a:effectLst/>
                          <a:latin typeface="Times New Roman" pitchFamily="18" charset="0"/>
                          <a:cs typeface="Times New Roman" pitchFamily="18" charset="0"/>
                        </a:rPr>
                        <a:t> Техника и технология наземного транспорта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2942">
                <a:tc>
                  <a:txBody>
                    <a:bodyPr/>
                    <a:lstStyle/>
                    <a:p>
                      <a:r>
                        <a:rPr lang="ru-RU" sz="1300" kern="1200" dirty="0" smtClean="0">
                          <a:solidFill>
                            <a:srgbClr val="FF0000"/>
                          </a:solidFill>
                          <a:latin typeface="Times New Roman" pitchFamily="18" charset="0"/>
                          <a:ea typeface="+mn-ea"/>
                          <a:cs typeface="Times New Roman" pitchFamily="18" charset="0"/>
                        </a:rPr>
                        <a:t>23.05.01</a:t>
                      </a:r>
                      <a:r>
                        <a:rPr lang="ru-RU" sz="1300" kern="1200" dirty="0" smtClean="0">
                          <a:solidFill>
                            <a:schemeClr val="dk1"/>
                          </a:solidFill>
                          <a:latin typeface="Times New Roman" pitchFamily="18" charset="0"/>
                          <a:ea typeface="+mn-ea"/>
                          <a:cs typeface="Times New Roman" pitchFamily="18" charset="0"/>
                        </a:rPr>
                        <a:t> Наземные </a:t>
                      </a:r>
                      <a:r>
                        <a:rPr lang="ru-RU" sz="1300" kern="1200" dirty="0" err="1" smtClean="0">
                          <a:solidFill>
                            <a:schemeClr val="dk1"/>
                          </a:solidFill>
                          <a:latin typeface="Times New Roman" pitchFamily="18" charset="0"/>
                          <a:ea typeface="+mn-ea"/>
                          <a:cs typeface="Times New Roman" pitchFamily="18" charset="0"/>
                        </a:rPr>
                        <a:t>транспортно-технологичес-кие</a:t>
                      </a:r>
                      <a:r>
                        <a:rPr lang="ru-RU" sz="1300" kern="1200" dirty="0" smtClean="0">
                          <a:solidFill>
                            <a:schemeClr val="dk1"/>
                          </a:solidFill>
                          <a:latin typeface="Times New Roman" pitchFamily="18" charset="0"/>
                          <a:ea typeface="+mn-ea"/>
                          <a:cs typeface="Times New Roman" pitchFamily="18" charset="0"/>
                        </a:rPr>
                        <a:t> средства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Применение автомобильных подразделений и частей</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smtClean="0">
                          <a:solidFill>
                            <a:schemeClr val="dk1"/>
                          </a:solidFill>
                          <a:latin typeface="Times New Roman" pitchFamily="18" charset="0"/>
                          <a:ea typeface="+mn-ea"/>
                          <a:cs typeface="Times New Roman" pitchFamily="18" charset="0"/>
                        </a:rPr>
                        <a:t>Инженер</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 или информатика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2894">
                <a:tc gridSpan="4">
                  <a:txBody>
                    <a:bodyPr/>
                    <a:lstStyle/>
                    <a:p>
                      <a:r>
                        <a:rPr lang="ru-RU" sz="1300" b="1" cap="none" spc="0" dirty="0" smtClean="0">
                          <a:ln>
                            <a:noFill/>
                          </a:ln>
                          <a:solidFill>
                            <a:srgbClr val="FF0000"/>
                          </a:solidFill>
                          <a:effectLst/>
                          <a:latin typeface="Times New Roman" pitchFamily="18" charset="0"/>
                          <a:cs typeface="Times New Roman" pitchFamily="18" charset="0"/>
                        </a:rPr>
                        <a:t>20.00.00</a:t>
                      </a:r>
                      <a:r>
                        <a:rPr lang="ru-RU" sz="1300" b="0" cap="none" spc="0" dirty="0" smtClean="0">
                          <a:ln>
                            <a:noFill/>
                          </a:ln>
                          <a:solidFill>
                            <a:schemeClr val="tx1"/>
                          </a:solidFill>
                          <a:effectLst/>
                          <a:latin typeface="Times New Roman" pitchFamily="18" charset="0"/>
                          <a:cs typeface="Times New Roman" pitchFamily="18" charset="0"/>
                        </a:rPr>
                        <a:t> </a:t>
                      </a:r>
                      <a:r>
                        <a:rPr lang="ru-RU" sz="1300" b="1" cap="none" spc="0" dirty="0" err="1" smtClean="0">
                          <a:ln>
                            <a:noFill/>
                          </a:ln>
                          <a:solidFill>
                            <a:schemeClr val="tx1"/>
                          </a:solidFill>
                          <a:effectLst/>
                          <a:latin typeface="Times New Roman" pitchFamily="18" charset="0"/>
                          <a:cs typeface="Times New Roman" pitchFamily="18" charset="0"/>
                        </a:rPr>
                        <a:t>Техносферная</a:t>
                      </a:r>
                      <a:r>
                        <a:rPr lang="ru-RU" sz="1300" b="1" cap="none" spc="0" dirty="0" smtClean="0">
                          <a:ln>
                            <a:noFill/>
                          </a:ln>
                          <a:solidFill>
                            <a:schemeClr val="tx1"/>
                          </a:solidFill>
                          <a:effectLst/>
                          <a:latin typeface="Times New Roman" pitchFamily="18" charset="0"/>
                          <a:cs typeface="Times New Roman" pitchFamily="18" charset="0"/>
                        </a:rPr>
                        <a:t> безопасность и </a:t>
                      </a:r>
                      <a:r>
                        <a:rPr lang="ru-RU" sz="1300" b="1" cap="none" spc="0" dirty="0" err="1" smtClean="0">
                          <a:ln>
                            <a:noFill/>
                          </a:ln>
                          <a:solidFill>
                            <a:schemeClr val="tx1"/>
                          </a:solidFill>
                          <a:effectLst/>
                          <a:latin typeface="Times New Roman" pitchFamily="18" charset="0"/>
                          <a:cs typeface="Times New Roman" pitchFamily="18" charset="0"/>
                        </a:rPr>
                        <a:t>природообустройство</a:t>
                      </a:r>
                      <a:endParaRPr lang="ru-RU" sz="13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0524">
                <a:tc>
                  <a:txBody>
                    <a:bodyPr/>
                    <a:lstStyle/>
                    <a:p>
                      <a:r>
                        <a:rPr lang="ru-RU" sz="1300" b="0" cap="none" spc="0" dirty="0" smtClean="0">
                          <a:ln>
                            <a:noFill/>
                          </a:ln>
                          <a:solidFill>
                            <a:srgbClr val="FF0000"/>
                          </a:solidFill>
                          <a:effectLst/>
                          <a:latin typeface="Times New Roman" pitchFamily="18" charset="0"/>
                          <a:cs typeface="Times New Roman" pitchFamily="18" charset="0"/>
                        </a:rPr>
                        <a:t>20.05.01</a:t>
                      </a:r>
                      <a:r>
                        <a:rPr lang="ru-RU" sz="1300" b="0" cap="none" spc="0" dirty="0" smtClean="0">
                          <a:ln>
                            <a:noFill/>
                          </a:ln>
                          <a:solidFill>
                            <a:schemeClr val="tx1"/>
                          </a:solidFill>
                          <a:effectLst/>
                          <a:latin typeface="Times New Roman" pitchFamily="18" charset="0"/>
                          <a:cs typeface="Times New Roman" pitchFamily="18" charset="0"/>
                        </a:rPr>
                        <a:t> Пожарная безопасность</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Обеспечение пожарной безопасности Вооруженных Сил Российской Федерации</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cap="none" spc="0" dirty="0" smtClean="0">
                          <a:ln>
                            <a:noFill/>
                          </a:ln>
                          <a:solidFill>
                            <a:schemeClr val="tx1"/>
                          </a:solidFill>
                          <a:effectLst/>
                          <a:latin typeface="Times New Roman" pitchFamily="18" charset="0"/>
                          <a:cs typeface="Times New Roman" pitchFamily="18" charset="0"/>
                        </a:rPr>
                        <a:t>Специалист</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 или информатика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098" name="Picture 2"/>
          <p:cNvPicPr>
            <a:picLocks noChangeAspect="1" noChangeArrowheads="1"/>
          </p:cNvPicPr>
          <p:nvPr/>
        </p:nvPicPr>
        <p:blipFill>
          <a:blip r:embed="rId5"/>
          <a:srcRect/>
          <a:stretch>
            <a:fillRect/>
          </a:stretch>
        </p:blipFill>
        <p:spPr bwMode="auto">
          <a:xfrm>
            <a:off x="8782293" y="0"/>
            <a:ext cx="753241" cy="957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МАТЕРИАЛЬНО-ТЕХНИЧЕСКОГО ОБЕСПЕЧЕНИЯ им. ГЕНЕРАЛА АРМИИ А.В. ХРУЛЕВА </a:t>
            </a:r>
          </a:p>
        </p:txBody>
      </p:sp>
      <p:graphicFrame>
        <p:nvGraphicFramePr>
          <p:cNvPr id="15" name="Таблица 14"/>
          <p:cNvGraphicFramePr>
            <a:graphicFrameLocks noGrp="1"/>
          </p:cNvGraphicFramePr>
          <p:nvPr/>
        </p:nvGraphicFramePr>
        <p:xfrm>
          <a:off x="717521" y="969630"/>
          <a:ext cx="8806297" cy="6333178"/>
        </p:xfrm>
        <a:graphic>
          <a:graphicData uri="http://schemas.openxmlformats.org/drawingml/2006/table">
            <a:tbl>
              <a:tblPr firstRow="1" bandRow="1">
                <a:tableStyleId>{5C22544A-7EE6-4342-B048-85BDC9FD1C3A}</a:tableStyleId>
              </a:tblPr>
              <a:tblGrid>
                <a:gridCol w="2143140"/>
                <a:gridCol w="4071966"/>
                <a:gridCol w="1214446"/>
                <a:gridCol w="1376745"/>
              </a:tblGrid>
              <a:tr h="273390">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Среднее профессиональное образование Средняя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258">
                <a:tc>
                  <a:txBody>
                    <a:bodyPr/>
                    <a:lstStyle/>
                    <a:p>
                      <a:r>
                        <a:rPr lang="ru-RU" sz="1300" kern="1200" dirty="0" smtClean="0">
                          <a:solidFill>
                            <a:srgbClr val="FF0000"/>
                          </a:solidFill>
                          <a:latin typeface="Times New Roman" pitchFamily="18" charset="0"/>
                          <a:ea typeface="+mn-ea"/>
                          <a:cs typeface="Times New Roman" pitchFamily="18" charset="0"/>
                        </a:rPr>
                        <a:t>20.02.04</a:t>
                      </a:r>
                      <a:r>
                        <a:rPr lang="ru-RU" sz="1300" b="0" kern="1200" dirty="0" smtClean="0">
                          <a:solidFill>
                            <a:schemeClr val="dk1"/>
                          </a:solidFill>
                          <a:latin typeface="Times New Roman" pitchFamily="18" charset="0"/>
                          <a:ea typeface="+mn-ea"/>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Пожарная безопасность</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Организация противопожарной охраны</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kern="1200" dirty="0" smtClean="0">
                          <a:solidFill>
                            <a:schemeClr val="dk1"/>
                          </a:solidFill>
                          <a:latin typeface="Times New Roman" pitchFamily="18" charset="0"/>
                          <a:ea typeface="+mn-ea"/>
                          <a:cs typeface="Times New Roman" pitchFamily="18" charset="0"/>
                        </a:rPr>
                        <a:t>Техник, Старший техник</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cap="none" spc="0" dirty="0" smtClean="0">
                          <a:ln>
                            <a:noFill/>
                          </a:ln>
                          <a:solidFill>
                            <a:schemeClr val="tx1"/>
                          </a:solidFill>
                          <a:effectLst/>
                          <a:latin typeface="Times New Roman" pitchFamily="18" charset="0"/>
                          <a:cs typeface="Times New Roman" pitchFamily="18" charset="0"/>
                        </a:rPr>
                        <a:t>На </a:t>
                      </a:r>
                      <a:r>
                        <a:rPr lang="ru-RU" sz="1300" b="0" cap="none" spc="0" dirty="0" err="1" smtClean="0">
                          <a:ln>
                            <a:noFill/>
                          </a:ln>
                          <a:solidFill>
                            <a:schemeClr val="tx1"/>
                          </a:solidFill>
                          <a:effectLst/>
                          <a:latin typeface="Times New Roman" pitchFamily="18" charset="0"/>
                          <a:cs typeface="Times New Roman" pitchFamily="18" charset="0"/>
                        </a:rPr>
                        <a:t>общедоступ-ной</a:t>
                      </a:r>
                      <a:r>
                        <a:rPr lang="ru-RU" sz="1300" b="0" cap="none" spc="0" dirty="0" smtClean="0">
                          <a:ln>
                            <a:noFill/>
                          </a:ln>
                          <a:solidFill>
                            <a:schemeClr val="tx1"/>
                          </a:solidFill>
                          <a:effectLst/>
                          <a:latin typeface="Times New Roman" pitchFamily="18" charset="0"/>
                          <a:cs typeface="Times New Roman" pitchFamily="18" charset="0"/>
                        </a:rPr>
                        <a:t> основе (</a:t>
                      </a:r>
                      <a:r>
                        <a:rPr lang="ru-RU" sz="1300" b="0" cap="none" spc="0" dirty="0" err="1" smtClean="0">
                          <a:ln>
                            <a:noFill/>
                          </a:ln>
                          <a:solidFill>
                            <a:schemeClr val="tx1"/>
                          </a:solidFill>
                          <a:effectLst/>
                          <a:latin typeface="Times New Roman" pitchFamily="18" charset="0"/>
                          <a:cs typeface="Times New Roman" pitchFamily="18" charset="0"/>
                        </a:rPr>
                        <a:t>кон-курс</a:t>
                      </a:r>
                      <a:r>
                        <a:rPr lang="ru-RU" sz="1300" b="0" cap="none" spc="0" dirty="0" smtClean="0">
                          <a:ln>
                            <a:noFill/>
                          </a:ln>
                          <a:solidFill>
                            <a:schemeClr val="tx1"/>
                          </a:solidFill>
                          <a:effectLst/>
                          <a:latin typeface="Times New Roman" pitchFamily="18" charset="0"/>
                          <a:cs typeface="Times New Roman" pitchFamily="18" charset="0"/>
                        </a:rPr>
                        <a:t> аттестатов)</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8628">
                <a:tc>
                  <a:txBody>
                    <a:bodyPr/>
                    <a:lstStyle/>
                    <a:p>
                      <a:r>
                        <a:rPr lang="ru-RU" sz="1300" b="0" cap="none" spc="0" dirty="0" smtClean="0">
                          <a:ln>
                            <a:noFill/>
                          </a:ln>
                          <a:solidFill>
                            <a:srgbClr val="FF0000"/>
                          </a:solidFill>
                          <a:effectLst/>
                          <a:latin typeface="Times New Roman" pitchFamily="18" charset="0"/>
                          <a:cs typeface="Times New Roman" pitchFamily="18" charset="0"/>
                        </a:rPr>
                        <a:t>08.02.04</a:t>
                      </a:r>
                      <a:r>
                        <a:rPr lang="ru-RU" sz="1300" b="0" cap="none" spc="0" dirty="0" smtClean="0">
                          <a:ln>
                            <a:noFill/>
                          </a:ln>
                          <a:solidFill>
                            <a:schemeClr val="tx1"/>
                          </a:solidFill>
                          <a:effectLst/>
                          <a:latin typeface="Times New Roman" pitchFamily="18" charset="0"/>
                          <a:cs typeface="Times New Roman" pitchFamily="18" charset="0"/>
                        </a:rPr>
                        <a:t> Водоснабжение и водоотведение</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Водоснабжение и канализация</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752">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ВОЛЬСКИЙ ИНСТИТУТ МАТЕРИАЛЬНОГО ОБЕСПЕЧЕНИЯ</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50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chemeClr val="tx1"/>
                          </a:solidFill>
                          <a:effectLst/>
                          <a:latin typeface="Times New Roman" pitchFamily="18" charset="0"/>
                          <a:cs typeface="Times New Roman" pitchFamily="18" charset="0"/>
                        </a:rPr>
                        <a:t>Высшее образование             Полная военно-специальная подготовка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rgbClr val="FF0000"/>
                          </a:solidFill>
                          <a:effectLst/>
                          <a:latin typeface="Times New Roman" pitchFamily="18" charset="0"/>
                          <a:cs typeface="Times New Roman" pitchFamily="18" charset="0"/>
                        </a:rPr>
                        <a:t>56.00.00</a:t>
                      </a:r>
                      <a:r>
                        <a:rPr lang="ru-RU" sz="1300" b="1" cap="none" spc="0" dirty="0" smtClean="0">
                          <a:ln>
                            <a:noFill/>
                          </a:ln>
                          <a:solidFill>
                            <a:schemeClr val="tx1"/>
                          </a:solidFill>
                          <a:effectLst/>
                          <a:latin typeface="Times New Roman" pitchFamily="18" charset="0"/>
                          <a:cs typeface="Times New Roman" pitchFamily="18" charset="0"/>
                        </a:rPr>
                        <a:t> Военное управление</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FF0000"/>
                          </a:solidFill>
                          <a:latin typeface="Times New Roman" pitchFamily="18" charset="0"/>
                          <a:ea typeface="+mn-ea"/>
                          <a:cs typeface="Times New Roman" pitchFamily="18" charset="0"/>
                        </a:rPr>
                        <a:t>56.05.01</a:t>
                      </a:r>
                      <a:r>
                        <a:rPr lang="ru-RU" sz="1300" kern="1200" dirty="0" smtClean="0">
                          <a:solidFill>
                            <a:schemeClr val="dk1"/>
                          </a:solidFill>
                          <a:latin typeface="Times New Roman" pitchFamily="18" charset="0"/>
                          <a:ea typeface="+mn-ea"/>
                          <a:cs typeface="Times New Roman" pitchFamily="18" charset="0"/>
                        </a:rPr>
                        <a:t> Тыловое обеспечение</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Объединенное обеспечение войск</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ru-RU" sz="1300" b="0" cap="none" spc="0" dirty="0" smtClean="0">
                          <a:ln>
                            <a:noFill/>
                          </a:ln>
                          <a:solidFill>
                            <a:schemeClr val="tx1"/>
                          </a:solidFill>
                          <a:effectLst/>
                          <a:latin typeface="Times New Roman" pitchFamily="18" charset="0"/>
                          <a:cs typeface="Times New Roman" pitchFamily="18" charset="0"/>
                        </a:rPr>
                        <a:t>Специалист</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smtClean="0">
                          <a:solidFill>
                            <a:schemeClr val="dk1"/>
                          </a:solidFill>
                          <a:latin typeface="Times New Roman" pitchFamily="18" charset="0"/>
                          <a:ea typeface="+mn-ea"/>
                          <a:cs typeface="Times New Roman" pitchFamily="18" charset="0"/>
                        </a:rPr>
                        <a:t>Математика, русский язык, география или обществознание</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vMerge="1">
                  <a:txBody>
                    <a:bodyPr/>
                    <a:lstStyle/>
                    <a:p>
                      <a:endParaRPr lang="ru-RU"/>
                    </a:p>
                  </a:txBody>
                  <a:tcPr/>
                </a:tc>
                <a:tc>
                  <a:txBody>
                    <a:bodyPr/>
                    <a:lstStyle/>
                    <a:p>
                      <a:r>
                        <a:rPr lang="ru-RU" sz="1300" kern="1200" dirty="0" smtClean="0">
                          <a:solidFill>
                            <a:schemeClr val="dk1"/>
                          </a:solidFill>
                          <a:latin typeface="Times New Roman" pitchFamily="18" charset="0"/>
                          <a:ea typeface="+mn-ea"/>
                          <a:cs typeface="Times New Roman" pitchFamily="18" charset="0"/>
                        </a:rPr>
                        <a:t>Обеспечение войск ракетным топливом и горючим</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228600">
                <a:tc vMerge="1">
                  <a:txBody>
                    <a:bodyPr/>
                    <a:lstStyle/>
                    <a:p>
                      <a:endParaRPr lang="ru-RU"/>
                    </a:p>
                  </a:txBody>
                  <a:tcPr/>
                </a:tc>
                <a:tc>
                  <a:txBody>
                    <a:bodyPr/>
                    <a:lstStyle/>
                    <a:p>
                      <a:r>
                        <a:rPr lang="ru-RU" sz="1300" kern="1200" dirty="0" smtClean="0">
                          <a:solidFill>
                            <a:schemeClr val="dk1"/>
                          </a:solidFill>
                          <a:latin typeface="Times New Roman" pitchFamily="18" charset="0"/>
                          <a:ea typeface="+mn-ea"/>
                          <a:cs typeface="Times New Roman" pitchFamily="18" charset="0"/>
                        </a:rPr>
                        <a:t>Объединенное обеспечение сил флота</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22860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chemeClr val="tx1"/>
                          </a:solidFill>
                          <a:effectLst/>
                          <a:latin typeface="Times New Roman" pitchFamily="18" charset="0"/>
                          <a:cs typeface="Times New Roman" pitchFamily="18" charset="0"/>
                        </a:rPr>
                        <a:t>Среднее профессиональное образование Средняя военно-специальная подготовка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65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kern="1200" dirty="0" smtClean="0">
                          <a:solidFill>
                            <a:srgbClr val="FF0000"/>
                          </a:solidFill>
                          <a:latin typeface="Times New Roman" pitchFamily="18" charset="0"/>
                          <a:ea typeface="+mn-ea"/>
                          <a:cs typeface="Times New Roman" pitchFamily="18" charset="0"/>
                        </a:rPr>
                        <a:t>38.00.00</a:t>
                      </a:r>
                      <a:r>
                        <a:rPr lang="ru-RU" sz="1300" b="1" kern="1200" dirty="0" smtClean="0">
                          <a:solidFill>
                            <a:schemeClr val="dk1"/>
                          </a:solidFill>
                          <a:latin typeface="Times New Roman" pitchFamily="18" charset="0"/>
                          <a:ea typeface="+mn-ea"/>
                          <a:cs typeface="Times New Roman" pitchFamily="18" charset="0"/>
                        </a:rPr>
                        <a:t> </a:t>
                      </a:r>
                      <a:r>
                        <a:rPr lang="ru-RU" sz="1300" b="1" cap="none" spc="0" dirty="0" smtClean="0">
                          <a:ln>
                            <a:noFill/>
                          </a:ln>
                          <a:solidFill>
                            <a:schemeClr val="tx1"/>
                          </a:solidFill>
                          <a:effectLst/>
                          <a:latin typeface="Times New Roman" pitchFamily="18" charset="0"/>
                          <a:cs typeface="Times New Roman" pitchFamily="18" charset="0"/>
                        </a:rPr>
                        <a:t>Экономика и управление</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7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FF0000"/>
                          </a:solidFill>
                          <a:latin typeface="Times New Roman" pitchFamily="18" charset="0"/>
                          <a:ea typeface="+mn-ea"/>
                          <a:cs typeface="Times New Roman" pitchFamily="18" charset="0"/>
                        </a:rPr>
                        <a:t>38.02.03</a:t>
                      </a:r>
                      <a:r>
                        <a:rPr lang="ru-RU" sz="1300" b="0" kern="1200" dirty="0" smtClean="0">
                          <a:solidFill>
                            <a:schemeClr val="dk1"/>
                          </a:solidFill>
                          <a:latin typeface="Times New Roman" pitchFamily="18" charset="0"/>
                          <a:ea typeface="+mn-ea"/>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Операционная деятельность в логистике</a:t>
                      </a:r>
                      <a:endParaRPr lang="ru-RU" sz="1300" b="0" cap="none" spc="0" dirty="0" smtClean="0">
                        <a:ln>
                          <a:noFill/>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chemeClr val="dk1"/>
                          </a:solidFill>
                          <a:latin typeface="Times New Roman" pitchFamily="18" charset="0"/>
                          <a:ea typeface="+mn-ea"/>
                          <a:cs typeface="Times New Roman" pitchFamily="18" charset="0"/>
                        </a:rPr>
                        <a:t>Продовольственное и вещевое обеспечение войск (сил)</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err="1" smtClean="0">
                          <a:solidFill>
                            <a:schemeClr val="dk1"/>
                          </a:solidFill>
                          <a:latin typeface="Times New Roman" pitchFamily="18" charset="0"/>
                          <a:ea typeface="+mn-ea"/>
                          <a:cs typeface="Times New Roman" pitchFamily="18" charset="0"/>
                        </a:rPr>
                        <a:t>Операцион-ный</a:t>
                      </a:r>
                      <a:r>
                        <a:rPr lang="ru-RU" sz="1300" b="0" kern="1200" dirty="0" smtClean="0">
                          <a:solidFill>
                            <a:schemeClr val="dk1"/>
                          </a:solidFill>
                          <a:latin typeface="Times New Roman" pitchFamily="18" charset="0"/>
                          <a:ea typeface="+mn-ea"/>
                          <a:cs typeface="Times New Roman" pitchFamily="18" charset="0"/>
                        </a:rPr>
                        <a:t> логист</a:t>
                      </a:r>
                      <a:endParaRPr lang="ru-RU" sz="1300" b="0" cap="none" spc="0" dirty="0" smtClean="0">
                        <a:ln>
                          <a:noFill/>
                        </a:ln>
                        <a:solidFill>
                          <a:schemeClr val="tx1"/>
                        </a:solidFill>
                        <a:effectLst/>
                        <a:latin typeface="Times New Roman" pitchFamily="18" charset="0"/>
                        <a:cs typeface="Times New Roman" pitchFamily="18" charset="0"/>
                      </a:endParaRPr>
                    </a:p>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cap="none" spc="0" dirty="0" smtClean="0">
                          <a:ln>
                            <a:noFill/>
                          </a:ln>
                          <a:solidFill>
                            <a:schemeClr val="tx1"/>
                          </a:solidFill>
                          <a:effectLst/>
                          <a:latin typeface="Times New Roman" pitchFamily="18" charset="0"/>
                          <a:cs typeface="Times New Roman" pitchFamily="18" charset="0"/>
                        </a:rPr>
                        <a:t>На </a:t>
                      </a:r>
                      <a:r>
                        <a:rPr lang="ru-RU" sz="1300" b="0" cap="none" spc="0" dirty="0" err="1" smtClean="0">
                          <a:ln>
                            <a:noFill/>
                          </a:ln>
                          <a:solidFill>
                            <a:schemeClr val="tx1"/>
                          </a:solidFill>
                          <a:effectLst/>
                          <a:latin typeface="Times New Roman" pitchFamily="18" charset="0"/>
                          <a:cs typeface="Times New Roman" pitchFamily="18" charset="0"/>
                        </a:rPr>
                        <a:t>общедоступ-ной</a:t>
                      </a:r>
                      <a:r>
                        <a:rPr lang="ru-RU" sz="1300" b="0" cap="none" spc="0" dirty="0" smtClean="0">
                          <a:ln>
                            <a:noFill/>
                          </a:ln>
                          <a:solidFill>
                            <a:schemeClr val="tx1"/>
                          </a:solidFill>
                          <a:effectLst/>
                          <a:latin typeface="Times New Roman" pitchFamily="18" charset="0"/>
                          <a:cs typeface="Times New Roman" pitchFamily="18" charset="0"/>
                        </a:rPr>
                        <a:t> основе (</a:t>
                      </a:r>
                      <a:r>
                        <a:rPr lang="ru-RU" sz="1300" b="0" cap="none" spc="0" dirty="0" err="1" smtClean="0">
                          <a:ln>
                            <a:noFill/>
                          </a:ln>
                          <a:solidFill>
                            <a:schemeClr val="tx1"/>
                          </a:solidFill>
                          <a:effectLst/>
                          <a:latin typeface="Times New Roman" pitchFamily="18" charset="0"/>
                          <a:cs typeface="Times New Roman" pitchFamily="18" charset="0"/>
                        </a:rPr>
                        <a:t>кон-курс</a:t>
                      </a:r>
                      <a:r>
                        <a:rPr lang="ru-RU" sz="1300" b="0" cap="none" spc="0" dirty="0" smtClean="0">
                          <a:ln>
                            <a:noFill/>
                          </a:ln>
                          <a:solidFill>
                            <a:schemeClr val="tx1"/>
                          </a:solidFill>
                          <a:effectLst/>
                          <a:latin typeface="Times New Roman" pitchFamily="18" charset="0"/>
                          <a:cs typeface="Times New Roman" pitchFamily="18" charset="0"/>
                        </a:rPr>
                        <a:t> аттестатов)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780">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chemeClr val="dk1"/>
                          </a:solidFill>
                          <a:latin typeface="Times New Roman" pitchFamily="18" charset="0"/>
                          <a:ea typeface="+mn-ea"/>
                          <a:cs typeface="Times New Roman" pitchFamily="18" charset="0"/>
                        </a:rPr>
                        <a:t>Обеспечение войск (сил) ракетным топливом и горючим</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447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chemeClr val="tx1"/>
                          </a:solidFill>
                          <a:effectLst/>
                          <a:latin typeface="Times New Roman" pitchFamily="18" charset="0"/>
                          <a:cs typeface="Times New Roman" pitchFamily="18" charset="0"/>
                        </a:rPr>
                        <a:t>ПЕНЗЕНСКИЙ АРТИЛЛЕРИЙСКИЙ</a:t>
                      </a:r>
                      <a:r>
                        <a:rPr lang="ru-RU" sz="1300" b="1" cap="none" spc="0" baseline="0" dirty="0" smtClean="0">
                          <a:ln>
                            <a:noFill/>
                          </a:ln>
                          <a:solidFill>
                            <a:schemeClr val="tx1"/>
                          </a:solidFill>
                          <a:effectLst/>
                          <a:latin typeface="Times New Roman" pitchFamily="18" charset="0"/>
                          <a:cs typeface="Times New Roman" pitchFamily="18" charset="0"/>
                        </a:rPr>
                        <a:t> ИНЖЕНЕРНЫЙ ИНСТИТУТ</a:t>
                      </a:r>
                      <a:endParaRPr lang="ru-RU" sz="13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7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chemeClr val="tx1"/>
                          </a:solidFill>
                          <a:effectLst/>
                          <a:latin typeface="Times New Roman" pitchFamily="18" charset="0"/>
                          <a:cs typeface="Times New Roman" pitchFamily="18" charset="0"/>
                        </a:rPr>
                        <a:t>Высшее образование             Полная военно-специальная подготовка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7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kern="1200" dirty="0" smtClean="0">
                          <a:solidFill>
                            <a:srgbClr val="FF0000"/>
                          </a:solidFill>
                          <a:latin typeface="Times New Roman" pitchFamily="18" charset="0"/>
                          <a:ea typeface="+mn-ea"/>
                          <a:cs typeface="Times New Roman" pitchFamily="18" charset="0"/>
                        </a:rPr>
                        <a:t>17.00.00</a:t>
                      </a:r>
                      <a:r>
                        <a:rPr lang="ru-RU" sz="1300" b="1" kern="1200" dirty="0" smtClean="0">
                          <a:solidFill>
                            <a:schemeClr val="dk1"/>
                          </a:solidFill>
                          <a:latin typeface="Times New Roman" pitchFamily="18" charset="0"/>
                          <a:ea typeface="+mn-ea"/>
                          <a:cs typeface="Times New Roman" pitchFamily="18" charset="0"/>
                        </a:rPr>
                        <a:t> Оружие и системы вооружения</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FF0000"/>
                          </a:solidFill>
                          <a:latin typeface="Times New Roman" pitchFamily="18" charset="0"/>
                          <a:ea typeface="+mn-ea"/>
                          <a:cs typeface="Times New Roman" pitchFamily="18" charset="0"/>
                        </a:rPr>
                        <a:t>17.05.02</a:t>
                      </a:r>
                      <a:r>
                        <a:rPr lang="ru-RU" sz="1300" kern="1200" dirty="0" smtClean="0">
                          <a:solidFill>
                            <a:schemeClr val="dk1"/>
                          </a:solidFill>
                          <a:latin typeface="Times New Roman" pitchFamily="18" charset="0"/>
                          <a:ea typeface="+mn-ea"/>
                          <a:cs typeface="Times New Roman" pitchFamily="18" charset="0"/>
                        </a:rPr>
                        <a:t> Стрелково-пушечное, артиллерийское и ракетное оружие</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chemeClr val="dk1"/>
                          </a:solidFill>
                          <a:latin typeface="Times New Roman" pitchFamily="18" charset="0"/>
                          <a:ea typeface="+mn-ea"/>
                          <a:cs typeface="Times New Roman" pitchFamily="18" charset="0"/>
                        </a:rPr>
                        <a:t>Эксплуатация: - ракетно-артиллерийского вооружения; - стрелкового оружия, средств индивидуальной </a:t>
                      </a:r>
                      <a:r>
                        <a:rPr lang="ru-RU" sz="1300" kern="1200" dirty="0" err="1" smtClean="0">
                          <a:solidFill>
                            <a:schemeClr val="dk1"/>
                          </a:solidFill>
                          <a:latin typeface="Times New Roman" pitchFamily="18" charset="0"/>
                          <a:ea typeface="+mn-ea"/>
                          <a:cs typeface="Times New Roman" pitchFamily="18" charset="0"/>
                        </a:rPr>
                        <a:t>бронезащиты</a:t>
                      </a:r>
                      <a:r>
                        <a:rPr lang="ru-RU" sz="1300" kern="1200" dirty="0" smtClean="0">
                          <a:solidFill>
                            <a:schemeClr val="dk1"/>
                          </a:solidFill>
                          <a:latin typeface="Times New Roman" pitchFamily="18" charset="0"/>
                          <a:ea typeface="+mn-ea"/>
                          <a:cs typeface="Times New Roman" pitchFamily="18" charset="0"/>
                        </a:rPr>
                        <a:t> и оптико-электронных приборов; - техническое обеспечение средств АСУ</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cap="none" spc="0" dirty="0" smtClean="0">
                          <a:ln>
                            <a:noFill/>
                          </a:ln>
                          <a:solidFill>
                            <a:schemeClr val="tx1"/>
                          </a:solidFill>
                          <a:effectLst/>
                          <a:latin typeface="Times New Roman" pitchFamily="18" charset="0"/>
                          <a:cs typeface="Times New Roman" pitchFamily="18" charset="0"/>
                        </a:rPr>
                        <a:t>Инженер</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 или информатика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2" name="Picture 2"/>
          <p:cNvPicPr>
            <a:picLocks noChangeAspect="1" noChangeArrowheads="1"/>
          </p:cNvPicPr>
          <p:nvPr/>
        </p:nvPicPr>
        <p:blipFill>
          <a:blip r:embed="rId5" cstate="print"/>
          <a:srcRect/>
          <a:stretch>
            <a:fillRect/>
          </a:stretch>
        </p:blipFill>
        <p:spPr bwMode="auto">
          <a:xfrm>
            <a:off x="8790015" y="0"/>
            <a:ext cx="712517" cy="9048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МАТЕРИАЛЬНО-ТЕХНИЧЕСКОГО ОБЕСПЕЧЕНИЯ имени генерала армии А.В. </a:t>
            </a:r>
            <a:r>
              <a:rPr lang="ru-RU" b="1" dirty="0" err="1" smtClean="0">
                <a:latin typeface="Times New Roman" pitchFamily="18" charset="0"/>
                <a:ea typeface="Times New Roman" pitchFamily="18" charset="0"/>
                <a:cs typeface="Times New Roman" pitchFamily="18" charset="0"/>
              </a:rPr>
              <a:t>Хрулева</a:t>
            </a:r>
            <a:endParaRPr lang="ru-RU" dirty="0" smtClean="0">
              <a:latin typeface="Times New Roman" pitchFamily="18" charset="0"/>
              <a:cs typeface="Times New Roman" pitchFamily="18" charset="0"/>
            </a:endParaRPr>
          </a:p>
        </p:txBody>
      </p:sp>
      <p:graphicFrame>
        <p:nvGraphicFramePr>
          <p:cNvPr id="15" name="Таблица 14"/>
          <p:cNvGraphicFramePr>
            <a:graphicFrameLocks noGrp="1"/>
          </p:cNvGraphicFramePr>
          <p:nvPr/>
        </p:nvGraphicFramePr>
        <p:xfrm>
          <a:off x="717521" y="1028682"/>
          <a:ext cx="8806297" cy="5562287"/>
        </p:xfrm>
        <a:graphic>
          <a:graphicData uri="http://schemas.openxmlformats.org/drawingml/2006/table">
            <a:tbl>
              <a:tblPr firstRow="1" bandRow="1">
                <a:tableStyleId>{5C22544A-7EE6-4342-B048-85BDC9FD1C3A}</a:tableStyleId>
              </a:tblPr>
              <a:tblGrid>
                <a:gridCol w="2143140"/>
                <a:gridCol w="4071966"/>
                <a:gridCol w="1214446"/>
                <a:gridCol w="1376745"/>
              </a:tblGrid>
              <a:tr h="273390">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Среднее профессиональное образование Средняя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3390">
                <a:tc gridSpan="4">
                  <a:txBody>
                    <a:bodyPr/>
                    <a:lstStyle/>
                    <a:p>
                      <a:r>
                        <a:rPr lang="ru-RU" sz="1300" b="1" cap="none" spc="0" dirty="0" smtClean="0">
                          <a:ln>
                            <a:noFill/>
                          </a:ln>
                          <a:solidFill>
                            <a:srgbClr val="FF0000"/>
                          </a:solidFill>
                          <a:effectLst/>
                          <a:latin typeface="Times New Roman" pitchFamily="18" charset="0"/>
                          <a:cs typeface="Times New Roman" pitchFamily="18" charset="0"/>
                        </a:rPr>
                        <a:t>15.00.00</a:t>
                      </a:r>
                      <a:r>
                        <a:rPr lang="ru-RU" sz="1300" b="1" cap="none" spc="0" dirty="0" smtClean="0">
                          <a:ln>
                            <a:noFill/>
                          </a:ln>
                          <a:solidFill>
                            <a:schemeClr val="tx1"/>
                          </a:solidFill>
                          <a:effectLst/>
                          <a:latin typeface="Times New Roman" pitchFamily="18" charset="0"/>
                          <a:cs typeface="Times New Roman" pitchFamily="18" charset="0"/>
                        </a:rPr>
                        <a:t> Машиностроение</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65419">
                <a:tc rowSpan="3">
                  <a:txBody>
                    <a:bodyPr/>
                    <a:lstStyle/>
                    <a:p>
                      <a:r>
                        <a:rPr lang="ru-RU" sz="1300" kern="1200" dirty="0" smtClean="0">
                          <a:solidFill>
                            <a:srgbClr val="FF0000"/>
                          </a:solidFill>
                          <a:latin typeface="Times New Roman" pitchFamily="18" charset="0"/>
                          <a:ea typeface="+mn-ea"/>
                          <a:cs typeface="Times New Roman" pitchFamily="18" charset="0"/>
                        </a:rPr>
                        <a:t>15.02.04</a:t>
                      </a:r>
                      <a:r>
                        <a:rPr lang="ru-RU" sz="1300" b="0" kern="1200" dirty="0" smtClean="0">
                          <a:solidFill>
                            <a:schemeClr val="dk1"/>
                          </a:solidFill>
                          <a:latin typeface="Times New Roman" pitchFamily="18" charset="0"/>
                          <a:ea typeface="+mn-ea"/>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Специальные машины и устройства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Эксплуатация, ремонт и хранение ракетного и артиллерийского вооружения</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ru-RU" sz="1300" b="0" kern="1200" dirty="0" smtClean="0">
                          <a:solidFill>
                            <a:schemeClr val="dk1"/>
                          </a:solidFill>
                          <a:latin typeface="Times New Roman" pitchFamily="18" charset="0"/>
                          <a:ea typeface="+mn-ea"/>
                          <a:cs typeface="Times New Roman" pitchFamily="18" charset="0"/>
                        </a:rPr>
                        <a:t>Техник</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ru-RU" sz="1300" b="0" cap="none" spc="0" dirty="0" smtClean="0">
                          <a:ln>
                            <a:noFill/>
                          </a:ln>
                          <a:solidFill>
                            <a:schemeClr val="tx1"/>
                          </a:solidFill>
                          <a:effectLst/>
                          <a:latin typeface="Times New Roman" pitchFamily="18" charset="0"/>
                          <a:cs typeface="Times New Roman" pitchFamily="18" charset="0"/>
                        </a:rPr>
                        <a:t>На </a:t>
                      </a:r>
                      <a:r>
                        <a:rPr lang="ru-RU" sz="1300" b="0" cap="none" spc="0" dirty="0" err="1" smtClean="0">
                          <a:ln>
                            <a:noFill/>
                          </a:ln>
                          <a:solidFill>
                            <a:schemeClr val="tx1"/>
                          </a:solidFill>
                          <a:effectLst/>
                          <a:latin typeface="Times New Roman" pitchFamily="18" charset="0"/>
                          <a:cs typeface="Times New Roman" pitchFamily="18" charset="0"/>
                        </a:rPr>
                        <a:t>общедоступ-ной</a:t>
                      </a:r>
                      <a:r>
                        <a:rPr lang="ru-RU" sz="1300" b="0" cap="none" spc="0" dirty="0" smtClean="0">
                          <a:ln>
                            <a:noFill/>
                          </a:ln>
                          <a:solidFill>
                            <a:schemeClr val="tx1"/>
                          </a:solidFill>
                          <a:effectLst/>
                          <a:latin typeface="Times New Roman" pitchFamily="18" charset="0"/>
                          <a:cs typeface="Times New Roman" pitchFamily="18" charset="0"/>
                        </a:rPr>
                        <a:t> основе (</a:t>
                      </a:r>
                      <a:r>
                        <a:rPr lang="ru-RU" sz="1300" b="0" cap="none" spc="0" dirty="0" err="1" smtClean="0">
                          <a:ln>
                            <a:noFill/>
                          </a:ln>
                          <a:solidFill>
                            <a:schemeClr val="tx1"/>
                          </a:solidFill>
                          <a:effectLst/>
                          <a:latin typeface="Times New Roman" pitchFamily="18" charset="0"/>
                          <a:cs typeface="Times New Roman" pitchFamily="18" charset="0"/>
                        </a:rPr>
                        <a:t>кон-курс</a:t>
                      </a:r>
                      <a:r>
                        <a:rPr lang="ru-RU" sz="1300" b="0" cap="none" spc="0" dirty="0" smtClean="0">
                          <a:ln>
                            <a:noFill/>
                          </a:ln>
                          <a:solidFill>
                            <a:schemeClr val="tx1"/>
                          </a:solidFill>
                          <a:effectLst/>
                          <a:latin typeface="Times New Roman" pitchFamily="18" charset="0"/>
                          <a:cs typeface="Times New Roman" pitchFamily="18" charset="0"/>
                        </a:rPr>
                        <a:t> аттестатов)</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5420">
                <a:tc vMerge="1">
                  <a:txBody>
                    <a:bodyPr/>
                    <a:lstStyle/>
                    <a:p>
                      <a:endParaRPr lang="ru-RU"/>
                    </a:p>
                  </a:txBody>
                  <a:tcPr/>
                </a:tc>
                <a:tc>
                  <a:txBody>
                    <a:bodyPr/>
                    <a:lstStyle/>
                    <a:p>
                      <a:r>
                        <a:rPr lang="ru-RU" sz="1300" kern="1200" dirty="0" smtClean="0">
                          <a:solidFill>
                            <a:schemeClr val="dk1"/>
                          </a:solidFill>
                          <a:latin typeface="Times New Roman" pitchFamily="18" charset="0"/>
                          <a:ea typeface="+mn-ea"/>
                          <a:cs typeface="Times New Roman" pitchFamily="18" charset="0"/>
                        </a:rPr>
                        <a:t>Эксплуатация, ремонт и хранение ракет и боеприпасов</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594047">
                <a:tc vMerge="1">
                  <a:txBody>
                    <a:bodyPr/>
                    <a:lstStyle/>
                    <a:p>
                      <a:endParaRPr lang="ru-RU"/>
                    </a:p>
                  </a:txBody>
                  <a:tcPr/>
                </a:tc>
                <a:tc>
                  <a:txBody>
                    <a:bodyPr/>
                    <a:lstStyle/>
                    <a:p>
                      <a:r>
                        <a:rPr lang="ru-RU" sz="1300" kern="1200" dirty="0" smtClean="0">
                          <a:solidFill>
                            <a:schemeClr val="dk1"/>
                          </a:solidFill>
                          <a:latin typeface="Times New Roman" pitchFamily="18" charset="0"/>
                          <a:ea typeface="+mn-ea"/>
                          <a:cs typeface="Times New Roman" pitchFamily="18" charset="0"/>
                        </a:rPr>
                        <a:t>Ремонт и хранение радиолокационных станций и радиотехнических средств</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dirty="0"/>
                    </a:p>
                  </a:txBody>
                  <a:tcPr/>
                </a:tc>
                <a:tc vMerge="1">
                  <a:txBody>
                    <a:bodyPr/>
                    <a:lstStyle/>
                    <a:p>
                      <a:endParaRPr lang="ru-RU"/>
                    </a:p>
                  </a:txBody>
                  <a:tcPr/>
                </a:tc>
              </a:tr>
              <a:tr h="243856">
                <a:tc gridSpan="4">
                  <a:txBody>
                    <a:bodyPr/>
                    <a:lstStyle/>
                    <a:p>
                      <a:r>
                        <a:rPr lang="ru-RU" sz="1300" b="1" cap="none" spc="0" dirty="0" smtClean="0">
                          <a:ln>
                            <a:noFill/>
                          </a:ln>
                          <a:solidFill>
                            <a:srgbClr val="FF0000"/>
                          </a:solidFill>
                          <a:effectLst/>
                          <a:latin typeface="Times New Roman" pitchFamily="18" charset="0"/>
                          <a:cs typeface="Times New Roman" pitchFamily="18" charset="0"/>
                        </a:rPr>
                        <a:t>11.00.00 </a:t>
                      </a:r>
                      <a:r>
                        <a:rPr lang="ru-RU" sz="1300" b="1" cap="none" spc="0" dirty="0" smtClean="0">
                          <a:ln>
                            <a:noFill/>
                          </a:ln>
                          <a:solidFill>
                            <a:schemeClr val="tx1"/>
                          </a:solidFill>
                          <a:effectLst/>
                          <a:latin typeface="Times New Roman" pitchFamily="18" charset="0"/>
                          <a:cs typeface="Times New Roman" pitchFamily="18" charset="0"/>
                        </a:rPr>
                        <a:t>Электротехника, радиотехника и системы связи</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8628">
                <a:tc>
                  <a:txBody>
                    <a:bodyPr/>
                    <a:lstStyle/>
                    <a:p>
                      <a:r>
                        <a:rPr lang="ru-RU" sz="1300" b="0" kern="1200" dirty="0" smtClean="0">
                          <a:solidFill>
                            <a:srgbClr val="FF0000"/>
                          </a:solidFill>
                          <a:latin typeface="Times New Roman" pitchFamily="18" charset="0"/>
                          <a:ea typeface="+mn-ea"/>
                          <a:cs typeface="Times New Roman" pitchFamily="18" charset="0"/>
                        </a:rPr>
                        <a:t>11.02.16</a:t>
                      </a:r>
                      <a:r>
                        <a:rPr lang="ru-RU" sz="1300" b="1" kern="1200" dirty="0" smtClean="0">
                          <a:solidFill>
                            <a:schemeClr val="dk1"/>
                          </a:solidFill>
                          <a:latin typeface="Times New Roman" pitchFamily="18" charset="0"/>
                          <a:ea typeface="+mn-ea"/>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Техническое обслуживание и ремонт радиоэлектронной техники (по отраслям)</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1200" dirty="0">
                          <a:latin typeface="Times New Roman"/>
                          <a:ea typeface="Times New Roman"/>
                          <a:cs typeface="Times New Roman"/>
                        </a:rPr>
                        <a:t>Ремонт и хранение радиолокационных станций и радиотехнических средств</a:t>
                      </a:r>
                      <a:endParaRPr lang="ru-RU" sz="1100" dirty="0">
                        <a:latin typeface="Calibri"/>
                        <a:ea typeface="Calibri"/>
                        <a:cs typeface="Times New Roman"/>
                      </a:endParaRPr>
                    </a:p>
                  </a:txBody>
                  <a:tcPr marL="66675" marR="666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Специалист по электронным приборам и устройствам</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cap="none" spc="0" dirty="0" smtClean="0">
                          <a:ln>
                            <a:noFill/>
                          </a:ln>
                          <a:solidFill>
                            <a:schemeClr val="tx1"/>
                          </a:solidFill>
                          <a:effectLst/>
                          <a:latin typeface="Times New Roman" pitchFamily="18" charset="0"/>
                          <a:cs typeface="Times New Roman" pitchFamily="18" charset="0"/>
                        </a:rPr>
                        <a:t>На </a:t>
                      </a:r>
                      <a:r>
                        <a:rPr lang="ru-RU" sz="1300" b="0" cap="none" spc="0" dirty="0" err="1" smtClean="0">
                          <a:ln>
                            <a:noFill/>
                          </a:ln>
                          <a:solidFill>
                            <a:schemeClr val="tx1"/>
                          </a:solidFill>
                          <a:effectLst/>
                          <a:latin typeface="Times New Roman" pitchFamily="18" charset="0"/>
                          <a:cs typeface="Times New Roman" pitchFamily="18" charset="0"/>
                        </a:rPr>
                        <a:t>общедоступ-ной</a:t>
                      </a:r>
                      <a:r>
                        <a:rPr lang="ru-RU" sz="1300" b="0" cap="none" spc="0" dirty="0" smtClean="0">
                          <a:ln>
                            <a:noFill/>
                          </a:ln>
                          <a:solidFill>
                            <a:schemeClr val="tx1"/>
                          </a:solidFill>
                          <a:effectLst/>
                          <a:latin typeface="Times New Roman" pitchFamily="18" charset="0"/>
                          <a:cs typeface="Times New Roman" pitchFamily="18" charset="0"/>
                        </a:rPr>
                        <a:t> основе (</a:t>
                      </a:r>
                      <a:r>
                        <a:rPr lang="ru-RU" sz="1300" b="0" cap="none" spc="0" dirty="0" err="1" smtClean="0">
                          <a:ln>
                            <a:noFill/>
                          </a:ln>
                          <a:solidFill>
                            <a:schemeClr val="tx1"/>
                          </a:solidFill>
                          <a:effectLst/>
                          <a:latin typeface="Times New Roman" pitchFamily="18" charset="0"/>
                          <a:cs typeface="Times New Roman" pitchFamily="18" charset="0"/>
                        </a:rPr>
                        <a:t>кон-курс</a:t>
                      </a:r>
                      <a:r>
                        <a:rPr lang="ru-RU" sz="1300" b="0" cap="none" spc="0" dirty="0" smtClean="0">
                          <a:ln>
                            <a:noFill/>
                          </a:ln>
                          <a:solidFill>
                            <a:schemeClr val="tx1"/>
                          </a:solidFill>
                          <a:effectLst/>
                          <a:latin typeface="Times New Roman" pitchFamily="18" charset="0"/>
                          <a:cs typeface="Times New Roman" pitchFamily="18" charset="0"/>
                        </a:rPr>
                        <a:t> аттестатов)</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752">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ОМСКИЙ АВТОБРОНЕТАНКОВЫЙ ИНЖЕНЕРНЫЙ ИНСТИТУТ</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50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chemeClr val="tx1"/>
                          </a:solidFill>
                          <a:effectLst/>
                          <a:latin typeface="Times New Roman" pitchFamily="18" charset="0"/>
                          <a:cs typeface="Times New Roman" pitchFamily="18" charset="0"/>
                        </a:rPr>
                        <a:t>Высшее образование             Полная военно-специальная подготовка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rgbClr val="FF0000"/>
                          </a:solidFill>
                          <a:effectLst/>
                          <a:latin typeface="Times New Roman" pitchFamily="18" charset="0"/>
                          <a:cs typeface="Times New Roman" pitchFamily="18" charset="0"/>
                        </a:rPr>
                        <a:t>23.00.00</a:t>
                      </a:r>
                      <a:r>
                        <a:rPr lang="ru-RU" sz="1300" b="1" cap="none" spc="0" dirty="0" smtClean="0">
                          <a:ln>
                            <a:noFill/>
                          </a:ln>
                          <a:solidFill>
                            <a:schemeClr val="tx1"/>
                          </a:solidFill>
                          <a:effectLst/>
                          <a:latin typeface="Times New Roman" pitchFamily="18" charset="0"/>
                          <a:cs typeface="Times New Roman" pitchFamily="18" charset="0"/>
                        </a:rPr>
                        <a:t> Техника и технологии наземного транспорта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rgbClr val="FF0000"/>
                          </a:solidFill>
                          <a:latin typeface="Times New Roman" pitchFamily="18" charset="0"/>
                          <a:ea typeface="+mn-ea"/>
                          <a:cs typeface="Times New Roman" pitchFamily="18" charset="0"/>
                        </a:rPr>
                        <a:t>23.05.02</a:t>
                      </a:r>
                      <a:r>
                        <a:rPr lang="ru-RU" sz="1300" kern="1200" dirty="0" smtClean="0">
                          <a:solidFill>
                            <a:schemeClr val="dk1"/>
                          </a:solidFill>
                          <a:latin typeface="Times New Roman" pitchFamily="18" charset="0"/>
                          <a:ea typeface="+mn-ea"/>
                          <a:cs typeface="Times New Roman" pitchFamily="18" charset="0"/>
                        </a:rPr>
                        <a:t> Транспортные средства специального назначения</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Танкотехническое обеспечение войск. Специализации:</a:t>
                      </a:r>
                      <a:r>
                        <a:rPr lang="ru-RU" sz="1300" kern="1200" baseline="0" dirty="0" smtClean="0">
                          <a:solidFill>
                            <a:schemeClr val="dk1"/>
                          </a:solidFill>
                          <a:latin typeface="Times New Roman" pitchFamily="18" charset="0"/>
                          <a:ea typeface="+mn-ea"/>
                          <a:cs typeface="Times New Roman" pitchFamily="18" charset="0"/>
                        </a:rPr>
                        <a:t> - </a:t>
                      </a:r>
                      <a:r>
                        <a:rPr lang="ru-RU" sz="1300" kern="1200" dirty="0" smtClean="0">
                          <a:solidFill>
                            <a:schemeClr val="dk1"/>
                          </a:solidFill>
                          <a:latin typeface="Times New Roman" pitchFamily="18" charset="0"/>
                          <a:ea typeface="+mn-ea"/>
                          <a:cs typeface="Times New Roman" pitchFamily="18" charset="0"/>
                        </a:rPr>
                        <a:t>танкотехническое обеспечение ВДВ; - эксплуатация и ремонт </a:t>
                      </a:r>
                      <a:r>
                        <a:rPr lang="ru-RU" sz="1300" kern="1200" dirty="0" err="1" smtClean="0">
                          <a:solidFill>
                            <a:schemeClr val="dk1"/>
                          </a:solidFill>
                          <a:latin typeface="Times New Roman" pitchFamily="18" charset="0"/>
                          <a:ea typeface="+mn-ea"/>
                          <a:cs typeface="Times New Roman" pitchFamily="18" charset="0"/>
                        </a:rPr>
                        <a:t>электро</a:t>
                      </a:r>
                      <a:r>
                        <a:rPr lang="ru-RU" sz="1300" kern="1200" dirty="0" smtClean="0">
                          <a:solidFill>
                            <a:schemeClr val="dk1"/>
                          </a:solidFill>
                          <a:latin typeface="Times New Roman" pitchFamily="18" charset="0"/>
                          <a:ea typeface="+mn-ea"/>
                          <a:cs typeface="Times New Roman" pitchFamily="18" charset="0"/>
                        </a:rPr>
                        <a:t>- и спецоборудования и автоматики бронетанковой техники</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cap="none" spc="0" dirty="0" smtClean="0">
                          <a:ln>
                            <a:noFill/>
                          </a:ln>
                          <a:solidFill>
                            <a:schemeClr val="tx1"/>
                          </a:solidFill>
                          <a:effectLst/>
                          <a:latin typeface="Times New Roman" pitchFamily="18" charset="0"/>
                          <a:cs typeface="Times New Roman" pitchFamily="18" charset="0"/>
                        </a:rPr>
                        <a:t>Инженер</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kern="1200" dirty="0" smtClean="0">
                          <a:solidFill>
                            <a:schemeClr val="dk1"/>
                          </a:solidFill>
                          <a:latin typeface="Times New Roman" pitchFamily="18" charset="0"/>
                          <a:ea typeface="+mn-ea"/>
                          <a:cs typeface="Times New Roman" pitchFamily="18" charset="0"/>
                        </a:rPr>
                        <a:t>Математика, русский язык, физика или информатика</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vMerge="1">
                  <a:txBody>
                    <a:bodyPr/>
                    <a:lstStyle/>
                    <a:p>
                      <a:endParaRPr lang="ru-RU"/>
                    </a:p>
                  </a:txBody>
                  <a:tcPr/>
                </a:tc>
                <a:tc>
                  <a:txBody>
                    <a:bodyPr/>
                    <a:lstStyle/>
                    <a:p>
                      <a:r>
                        <a:rPr lang="ru-RU" sz="1300" kern="1200" dirty="0" err="1" smtClean="0">
                          <a:solidFill>
                            <a:schemeClr val="dk1"/>
                          </a:solidFill>
                          <a:latin typeface="Times New Roman" pitchFamily="18" charset="0"/>
                          <a:ea typeface="+mn-ea"/>
                          <a:cs typeface="Times New Roman" pitchFamily="18" charset="0"/>
                        </a:rPr>
                        <a:t>Автотехническое</a:t>
                      </a:r>
                      <a:r>
                        <a:rPr lang="ru-RU" sz="1300" kern="1200" dirty="0" smtClean="0">
                          <a:solidFill>
                            <a:schemeClr val="dk1"/>
                          </a:solidFill>
                          <a:latin typeface="Times New Roman" pitchFamily="18" charset="0"/>
                          <a:ea typeface="+mn-ea"/>
                          <a:cs typeface="Times New Roman" pitchFamily="18" charset="0"/>
                        </a:rPr>
                        <a:t> обеспечение войск. Специализации:</a:t>
                      </a:r>
                      <a:r>
                        <a:rPr lang="ru-RU" sz="1300" kern="1200" baseline="0" dirty="0" smtClean="0">
                          <a:solidFill>
                            <a:schemeClr val="dk1"/>
                          </a:solidFill>
                          <a:latin typeface="Times New Roman" pitchFamily="18" charset="0"/>
                          <a:ea typeface="+mn-ea"/>
                          <a:cs typeface="Times New Roman" pitchFamily="18" charset="0"/>
                        </a:rPr>
                        <a:t> - </a:t>
                      </a:r>
                      <a:r>
                        <a:rPr lang="ru-RU" sz="1300" kern="1200" dirty="0" err="1" smtClean="0">
                          <a:solidFill>
                            <a:schemeClr val="dk1"/>
                          </a:solidFill>
                          <a:latin typeface="Times New Roman" pitchFamily="18" charset="0"/>
                          <a:ea typeface="+mn-ea"/>
                          <a:cs typeface="Times New Roman" pitchFamily="18" charset="0"/>
                        </a:rPr>
                        <a:t>автотехническое</a:t>
                      </a:r>
                      <a:r>
                        <a:rPr lang="ru-RU" sz="1300" kern="1200" dirty="0" smtClean="0">
                          <a:solidFill>
                            <a:schemeClr val="dk1"/>
                          </a:solidFill>
                          <a:latin typeface="Times New Roman" pitchFamily="18" charset="0"/>
                          <a:ea typeface="+mn-ea"/>
                          <a:cs typeface="Times New Roman" pitchFamily="18" charset="0"/>
                        </a:rPr>
                        <a:t> обеспечение ВДВ;</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bl>
          </a:graphicData>
        </a:graphic>
      </p:graphicFrame>
      <p:pic>
        <p:nvPicPr>
          <p:cNvPr id="6146" name="Picture 2"/>
          <p:cNvPicPr>
            <a:picLocks noChangeAspect="1" noChangeArrowheads="1"/>
          </p:cNvPicPr>
          <p:nvPr/>
        </p:nvPicPr>
        <p:blipFill>
          <a:blip r:embed="rId5"/>
          <a:srcRect/>
          <a:stretch>
            <a:fillRect/>
          </a:stretch>
        </p:blipFill>
        <p:spPr bwMode="auto">
          <a:xfrm>
            <a:off x="8718577" y="0"/>
            <a:ext cx="776288" cy="9860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ВОЕННАЯ АКАДЕМИЯ МАТЕРИАЛЬНО-ТЕХНИЧЕСКОГО ОБЕСПЕЧЕНИЯ им. ГЕНЕРАЛА АРМИИ А.В. ХРУЛЕВА </a:t>
            </a:r>
          </a:p>
        </p:txBody>
      </p:sp>
      <p:graphicFrame>
        <p:nvGraphicFramePr>
          <p:cNvPr id="15" name="Таблица 14"/>
          <p:cNvGraphicFramePr>
            <a:graphicFrameLocks noGrp="1"/>
          </p:cNvGraphicFramePr>
          <p:nvPr/>
        </p:nvGraphicFramePr>
        <p:xfrm>
          <a:off x="717521" y="1028682"/>
          <a:ext cx="8806297" cy="1554480"/>
        </p:xfrm>
        <a:graphic>
          <a:graphicData uri="http://schemas.openxmlformats.org/drawingml/2006/table">
            <a:tbl>
              <a:tblPr firstRow="1" bandRow="1">
                <a:tableStyleId>{5C22544A-7EE6-4342-B048-85BDC9FD1C3A}</a:tableStyleId>
              </a:tblPr>
              <a:tblGrid>
                <a:gridCol w="2143140"/>
                <a:gridCol w="4071966"/>
                <a:gridCol w="1214446"/>
                <a:gridCol w="1376745"/>
              </a:tblGrid>
              <a:tr h="273390">
                <a:tc gridSpan="4">
                  <a:txBody>
                    <a:bodyPr/>
                    <a:lstStyle/>
                    <a:p>
                      <a:r>
                        <a:rPr lang="ru-RU" sz="1300" b="1" cap="none" spc="0" dirty="0" smtClean="0">
                          <a:ln>
                            <a:noFill/>
                          </a:ln>
                          <a:solidFill>
                            <a:schemeClr val="tx1"/>
                          </a:solidFill>
                          <a:effectLst/>
                          <a:latin typeface="Times New Roman" pitchFamily="18" charset="0"/>
                          <a:cs typeface="Times New Roman" pitchFamily="18" charset="0"/>
                        </a:rPr>
                        <a:t>Среднее профессиональное образование Средняя военно-специальная подготовка</a:t>
                      </a:r>
                      <a:endParaRPr lang="ru-RU" sz="1300" b="1"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339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cap="none" spc="0" dirty="0" smtClean="0">
                          <a:ln>
                            <a:noFill/>
                          </a:ln>
                          <a:solidFill>
                            <a:srgbClr val="FF0000"/>
                          </a:solidFill>
                          <a:effectLst/>
                          <a:latin typeface="Times New Roman" pitchFamily="18" charset="0"/>
                          <a:cs typeface="Times New Roman" pitchFamily="18" charset="0"/>
                        </a:rPr>
                        <a:t>23.00.00</a:t>
                      </a:r>
                      <a:r>
                        <a:rPr lang="ru-RU" sz="1300" b="1" cap="none" spc="0" dirty="0" smtClean="0">
                          <a:ln>
                            <a:noFill/>
                          </a:ln>
                          <a:solidFill>
                            <a:schemeClr val="tx1"/>
                          </a:solidFill>
                          <a:effectLst/>
                          <a:latin typeface="Times New Roman" pitchFamily="18" charset="0"/>
                          <a:cs typeface="Times New Roman" pitchFamily="18" charset="0"/>
                        </a:rPr>
                        <a:t> Техника и технологии наземного транспорта</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41960">
                <a:tc rowSpan="2">
                  <a:txBody>
                    <a:bodyPr/>
                    <a:lstStyle/>
                    <a:p>
                      <a:r>
                        <a:rPr lang="ru-RU" sz="1300" kern="1200" dirty="0" smtClean="0">
                          <a:solidFill>
                            <a:srgbClr val="FF0000"/>
                          </a:solidFill>
                          <a:latin typeface="Times New Roman" pitchFamily="18" charset="0"/>
                          <a:ea typeface="+mn-ea"/>
                          <a:cs typeface="Times New Roman" pitchFamily="18" charset="0"/>
                        </a:rPr>
                        <a:t>23.02.07</a:t>
                      </a:r>
                      <a:r>
                        <a:rPr lang="ru-RU" sz="1300" b="0" kern="1200" dirty="0" smtClean="0">
                          <a:solidFill>
                            <a:schemeClr val="dk1"/>
                          </a:solidFill>
                          <a:latin typeface="Times New Roman" pitchFamily="18" charset="0"/>
                          <a:ea typeface="+mn-ea"/>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Техническое обслуживание и ремонт двигателей, систем и агрегатов автомобилей</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kern="1200" dirty="0" smtClean="0">
                          <a:solidFill>
                            <a:schemeClr val="dk1"/>
                          </a:solidFill>
                          <a:latin typeface="Times New Roman" pitchFamily="18" charset="0"/>
                          <a:ea typeface="+mn-ea"/>
                          <a:cs typeface="Times New Roman" pitchFamily="18" charset="0"/>
                        </a:rPr>
                        <a:t>Эксплуатация, ремонт и хранение бронетанкового вооружения и техники</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kern="1200" dirty="0" smtClean="0">
                          <a:solidFill>
                            <a:schemeClr val="dk1"/>
                          </a:solidFill>
                          <a:latin typeface="Times New Roman" pitchFamily="18" charset="0"/>
                          <a:ea typeface="+mn-ea"/>
                          <a:cs typeface="Times New Roman" pitchFamily="18" charset="0"/>
                        </a:rPr>
                        <a:t>Специалист</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300" b="0" cap="none" spc="0" dirty="0" smtClean="0">
                          <a:ln>
                            <a:noFill/>
                          </a:ln>
                          <a:solidFill>
                            <a:schemeClr val="tx1"/>
                          </a:solidFill>
                          <a:effectLst/>
                          <a:latin typeface="Times New Roman" pitchFamily="18" charset="0"/>
                          <a:cs typeface="Times New Roman" pitchFamily="18" charset="0"/>
                        </a:rPr>
                        <a:t>На </a:t>
                      </a:r>
                      <a:r>
                        <a:rPr lang="ru-RU" sz="1300" b="0" cap="none" spc="0" dirty="0" err="1" smtClean="0">
                          <a:ln>
                            <a:noFill/>
                          </a:ln>
                          <a:solidFill>
                            <a:schemeClr val="tx1"/>
                          </a:solidFill>
                          <a:effectLst/>
                          <a:latin typeface="Times New Roman" pitchFamily="18" charset="0"/>
                          <a:cs typeface="Times New Roman" pitchFamily="18" charset="0"/>
                        </a:rPr>
                        <a:t>общедоступ-ной</a:t>
                      </a:r>
                      <a:r>
                        <a:rPr lang="ru-RU" sz="1300" b="0" cap="none" spc="0" dirty="0" smtClean="0">
                          <a:ln>
                            <a:noFill/>
                          </a:ln>
                          <a:solidFill>
                            <a:schemeClr val="tx1"/>
                          </a:solidFill>
                          <a:effectLst/>
                          <a:latin typeface="Times New Roman" pitchFamily="18" charset="0"/>
                          <a:cs typeface="Times New Roman" pitchFamily="18" charset="0"/>
                        </a:rPr>
                        <a:t> основе (</a:t>
                      </a:r>
                      <a:r>
                        <a:rPr lang="ru-RU" sz="1300" b="0" cap="none" spc="0" dirty="0" err="1" smtClean="0">
                          <a:ln>
                            <a:noFill/>
                          </a:ln>
                          <a:solidFill>
                            <a:schemeClr val="tx1"/>
                          </a:solidFill>
                          <a:effectLst/>
                          <a:latin typeface="Times New Roman" pitchFamily="18" charset="0"/>
                          <a:cs typeface="Times New Roman" pitchFamily="18" charset="0"/>
                        </a:rPr>
                        <a:t>кон-курс</a:t>
                      </a:r>
                      <a:r>
                        <a:rPr lang="ru-RU" sz="1300" b="0" cap="none" spc="0" dirty="0" smtClean="0">
                          <a:ln>
                            <a:noFill/>
                          </a:ln>
                          <a:solidFill>
                            <a:schemeClr val="tx1"/>
                          </a:solidFill>
                          <a:effectLst/>
                          <a:latin typeface="Times New Roman" pitchFamily="18" charset="0"/>
                          <a:cs typeface="Times New Roman" pitchFamily="18" charset="0"/>
                        </a:rPr>
                        <a:t> аттестатов)</a:t>
                      </a:r>
                      <a:endParaRPr lang="ru-RU" sz="13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960">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smtClean="0">
                          <a:solidFill>
                            <a:schemeClr val="dk1"/>
                          </a:solidFill>
                          <a:latin typeface="Times New Roman" pitchFamily="18" charset="0"/>
                          <a:ea typeface="+mn-ea"/>
                          <a:cs typeface="Times New Roman" pitchFamily="18" charset="0"/>
                        </a:rPr>
                        <a:t>Эксплуатация, ремонт и хранение автомобильного вооружения и техники</a:t>
                      </a:r>
                      <a:endParaRPr lang="ru-RU" sz="13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bl>
          </a:graphicData>
        </a:graphic>
      </p:graphicFrame>
      <p:pic>
        <p:nvPicPr>
          <p:cNvPr id="7170" name="Picture 2"/>
          <p:cNvPicPr>
            <a:picLocks noChangeAspect="1" noChangeArrowheads="1"/>
          </p:cNvPicPr>
          <p:nvPr/>
        </p:nvPicPr>
        <p:blipFill>
          <a:blip r:embed="rId5"/>
          <a:srcRect/>
          <a:stretch>
            <a:fillRect/>
          </a:stretch>
        </p:blipFill>
        <p:spPr bwMode="auto">
          <a:xfrm>
            <a:off x="8575701" y="0"/>
            <a:ext cx="923924" cy="1006285"/>
          </a:xfrm>
          <a:prstGeom prst="rect">
            <a:avLst/>
          </a:prstGeom>
          <a:noFill/>
          <a:ln w="9525">
            <a:noFill/>
            <a:miter lim="800000"/>
            <a:headEnd/>
            <a:tailEnd/>
          </a:ln>
          <a:effectLst/>
        </p:spPr>
      </p:pic>
      <p:sp>
        <p:nvSpPr>
          <p:cNvPr id="14" name="Прямоугольник 13"/>
          <p:cNvSpPr/>
          <p:nvPr/>
        </p:nvSpPr>
        <p:spPr>
          <a:xfrm>
            <a:off x="717521" y="2600318"/>
            <a:ext cx="8786874" cy="2246769"/>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 </a:t>
            </a:r>
          </a:p>
          <a:p>
            <a:pPr indent="542925" algn="just"/>
            <a:r>
              <a:rPr lang="ru-RU" sz="1400" b="1" dirty="0" smtClean="0">
                <a:latin typeface="Times New Roman" pitchFamily="18" charset="0"/>
                <a:cs typeface="Times New Roman" pitchFamily="18" charset="0"/>
              </a:rPr>
              <a:t>Выпускникам, освоившим программу высшего образования и успешно прошедшим государственную итоговую аттестацию, присваивается воинское звание «лейтенант», и выдается диплом государственного образца. Выпускникам, освоившим программу среднего профессионального образования и успешно прошедшим государственную итоговую аттестацию, присваивается воинское звание «прапорщик» и выдается диплом государственного образца. </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имеющих среднее профессиональное образование (при поступление на специальности с полной военно-специальной подготовкой) проводится по результатам ЕГЭ или самостоятельно по соответствующим общеобразовательным предметам. </a:t>
            </a:r>
            <a:endParaRPr lang="ru-RU" sz="1400" b="1" dirty="0">
              <a:latin typeface="Times New Roman" pitchFamily="18" charset="0"/>
              <a:cs typeface="Times New Roman" pitchFamily="18" charset="0"/>
            </a:endParaRPr>
          </a:p>
        </p:txBody>
      </p:sp>
      <p:graphicFrame>
        <p:nvGraphicFramePr>
          <p:cNvPr id="20" name="Таблица 19"/>
          <p:cNvGraphicFramePr>
            <a:graphicFrameLocks noGrp="1"/>
          </p:cNvGraphicFramePr>
          <p:nvPr/>
        </p:nvGraphicFramePr>
        <p:xfrm>
          <a:off x="717521" y="4814896"/>
          <a:ext cx="8855171" cy="2344668"/>
        </p:xfrm>
        <a:graphic>
          <a:graphicData uri="http://schemas.openxmlformats.org/drawingml/2006/table">
            <a:tbl>
              <a:tblPr firstRow="1" bandRow="1">
                <a:tableStyleId>{5C22544A-7EE6-4342-B048-85BDC9FD1C3A}</a:tableStyleId>
              </a:tblPr>
              <a:tblGrid>
                <a:gridCol w="8855171"/>
              </a:tblGrid>
              <a:tr h="210561">
                <a:tc>
                  <a:txBody>
                    <a:bodyPr/>
                    <a:lstStyle/>
                    <a:p>
                      <a:r>
                        <a:rPr lang="ru-RU" sz="1300" b="1" cap="none" spc="0" dirty="0" smtClean="0">
                          <a:ln>
                            <a:noFill/>
                          </a:ln>
                          <a:solidFill>
                            <a:schemeClr val="tx1"/>
                          </a:solidFill>
                          <a:effectLst/>
                          <a:latin typeface="Times New Roman" pitchFamily="18" charset="0"/>
                          <a:cs typeface="Times New Roman" pitchFamily="18" charset="0"/>
                        </a:rPr>
                        <a:t>ВА МТО </a:t>
                      </a:r>
                      <a:r>
                        <a:rPr lang="ru-RU" sz="1300" b="0" kern="1200" baseline="0" dirty="0" smtClean="0">
                          <a:solidFill>
                            <a:schemeClr val="dk1"/>
                          </a:solidFill>
                          <a:latin typeface="Times New Roman" pitchFamily="18" charset="0"/>
                          <a:ea typeface="+mn-ea"/>
                          <a:cs typeface="Times New Roman" pitchFamily="18" charset="0"/>
                        </a:rPr>
                        <a:t>99034, г. Санкт-Петербург, </a:t>
                      </a:r>
                      <a:r>
                        <a:rPr lang="ru-RU" sz="1300" b="0" kern="1200" baseline="0" dirty="0" err="1" smtClean="0">
                          <a:solidFill>
                            <a:schemeClr val="dk1"/>
                          </a:solidFill>
                          <a:latin typeface="Times New Roman" pitchFamily="18" charset="0"/>
                          <a:ea typeface="+mn-ea"/>
                          <a:cs typeface="Times New Roman" pitchFamily="18" charset="0"/>
                        </a:rPr>
                        <a:t>наб</a:t>
                      </a:r>
                      <a:r>
                        <a:rPr lang="ru-RU" sz="1300" b="0" kern="1200" baseline="0" dirty="0" smtClean="0">
                          <a:solidFill>
                            <a:schemeClr val="dk1"/>
                          </a:solidFill>
                          <a:latin typeface="Times New Roman" pitchFamily="18" charset="0"/>
                          <a:ea typeface="+mn-ea"/>
                          <a:cs typeface="Times New Roman" pitchFamily="18" charset="0"/>
                        </a:rPr>
                        <a:t>. Макарова, д. 8; Тел.: 8 (812) 328-93-33, 328-93-38 </a:t>
                      </a:r>
                      <a:r>
                        <a:rPr lang="en-US" sz="1300" b="0" kern="1200" baseline="0" dirty="0" smtClean="0">
                          <a:solidFill>
                            <a:schemeClr val="dk1"/>
                          </a:solidFill>
                          <a:latin typeface="Times New Roman" pitchFamily="18" charset="0"/>
                          <a:ea typeface="+mn-ea"/>
                          <a:cs typeface="Times New Roman" pitchFamily="18" charset="0"/>
                        </a:rPr>
                        <a:t>E-mail</a:t>
                      </a:r>
                      <a:r>
                        <a:rPr lang="ru-RU" sz="1300" b="0" kern="1200" baseline="0" dirty="0" smtClean="0">
                          <a:solidFill>
                            <a:schemeClr val="dk1"/>
                          </a:solidFill>
                          <a:latin typeface="Times New Roman" pitchFamily="18" charset="0"/>
                          <a:ea typeface="+mn-ea"/>
                          <a:cs typeface="Times New Roman" pitchFamily="18" charset="0"/>
                        </a:rPr>
                        <a:t>: </a:t>
                      </a:r>
                      <a:r>
                        <a:rPr lang="en-US" sz="1300" b="0" kern="1200" baseline="0" dirty="0" smtClean="0">
                          <a:solidFill>
                            <a:schemeClr val="dk1"/>
                          </a:solidFill>
                          <a:latin typeface="Times New Roman" pitchFamily="18" charset="0"/>
                          <a:ea typeface="+mn-ea"/>
                          <a:cs typeface="Times New Roman" pitchFamily="18" charset="0"/>
                        </a:rPr>
                        <a:t>vatt@mil.ru</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821">
                <a:tc>
                  <a:txBody>
                    <a:bodyPr/>
                    <a:lstStyle/>
                    <a:p>
                      <a:r>
                        <a:rPr lang="ru-RU" sz="1300" b="1" cap="none" spc="0" dirty="0" smtClean="0">
                          <a:ln>
                            <a:noFill/>
                          </a:ln>
                          <a:solidFill>
                            <a:schemeClr val="tx1"/>
                          </a:solidFill>
                          <a:effectLst/>
                          <a:latin typeface="Times New Roman" pitchFamily="18" charset="0"/>
                          <a:cs typeface="Times New Roman" pitchFamily="18" charset="0"/>
                        </a:rPr>
                        <a:t>ВА МТО ВИ (</a:t>
                      </a:r>
                      <a:r>
                        <a:rPr lang="ru-RU" sz="1300" b="1" cap="none" spc="0" dirty="0" err="1" smtClean="0">
                          <a:ln>
                            <a:noFill/>
                          </a:ln>
                          <a:solidFill>
                            <a:schemeClr val="tx1"/>
                          </a:solidFill>
                          <a:effectLst/>
                          <a:latin typeface="Times New Roman" pitchFamily="18" charset="0"/>
                          <a:cs typeface="Times New Roman" pitchFamily="18" charset="0"/>
                        </a:rPr>
                        <a:t>ЖДВиВС</a:t>
                      </a:r>
                      <a:r>
                        <a:rPr lang="ru-RU" sz="1300" b="1" cap="none" spc="0" dirty="0" smtClean="0">
                          <a:ln>
                            <a:noFill/>
                          </a:ln>
                          <a:solidFill>
                            <a:schemeClr val="tx1"/>
                          </a:solidFill>
                          <a:effectLst/>
                          <a:latin typeface="Times New Roman" pitchFamily="18" charset="0"/>
                          <a:cs typeface="Times New Roman" pitchFamily="18" charset="0"/>
                        </a:rPr>
                        <a:t>) </a:t>
                      </a:r>
                      <a:r>
                        <a:rPr lang="ru-RU" sz="1300" kern="1200" baseline="0" dirty="0" smtClean="0">
                          <a:solidFill>
                            <a:schemeClr val="dk1"/>
                          </a:solidFill>
                          <a:latin typeface="Times New Roman" pitchFamily="18" charset="0"/>
                          <a:ea typeface="+mn-ea"/>
                          <a:cs typeface="Times New Roman" pitchFamily="18" charset="0"/>
                        </a:rPr>
                        <a:t>198511, г. Санкт-Петербург, г. Петродворец, ул. Суворовская, д. 1; Тел.: 8 (812) 450-7</a:t>
                      </a:r>
                      <a:r>
                        <a:rPr lang="en-US" sz="1300" kern="1200" baseline="0" dirty="0" smtClean="0">
                          <a:solidFill>
                            <a:schemeClr val="dk1"/>
                          </a:solidFill>
                          <a:latin typeface="Times New Roman" pitchFamily="18" charset="0"/>
                          <a:ea typeface="+mn-ea"/>
                          <a:cs typeface="Times New Roman" pitchFamily="18" charset="0"/>
                        </a:rPr>
                        <a:t>5</a:t>
                      </a:r>
                      <a:r>
                        <a:rPr lang="ru-RU" sz="1300" kern="1200" baseline="0" dirty="0" smtClean="0">
                          <a:solidFill>
                            <a:schemeClr val="dk1"/>
                          </a:solidFill>
                          <a:latin typeface="Times New Roman" pitchFamily="18" charset="0"/>
                          <a:ea typeface="+mn-ea"/>
                          <a:cs typeface="Times New Roman" pitchFamily="18" charset="0"/>
                        </a:rPr>
                        <a:t>-</a:t>
                      </a:r>
                      <a:r>
                        <a:rPr lang="en-US" sz="1300" kern="1200" baseline="0" dirty="0" smtClean="0">
                          <a:solidFill>
                            <a:schemeClr val="dk1"/>
                          </a:solidFill>
                          <a:latin typeface="Times New Roman" pitchFamily="18" charset="0"/>
                          <a:ea typeface="+mn-ea"/>
                          <a:cs typeface="Times New Roman" pitchFamily="18" charset="0"/>
                        </a:rPr>
                        <a:t>80</a:t>
                      </a:r>
                      <a:r>
                        <a:rPr lang="ru-RU" sz="1300" kern="1200" baseline="0" dirty="0" smtClean="0">
                          <a:solidFill>
                            <a:schemeClr val="dk1"/>
                          </a:solidFill>
                          <a:latin typeface="Times New Roman" pitchFamily="18" charset="0"/>
                          <a:ea typeface="+mn-ea"/>
                          <a:cs typeface="Times New Roman" pitchFamily="18" charset="0"/>
                        </a:rPr>
                        <a:t>, </a:t>
                      </a:r>
                      <a:r>
                        <a:rPr lang="ru-RU" sz="1300" kern="1200" baseline="0" dirty="0" err="1" smtClean="0">
                          <a:solidFill>
                            <a:schemeClr val="dk1"/>
                          </a:solidFill>
                          <a:latin typeface="Times New Roman" pitchFamily="18" charset="0"/>
                          <a:ea typeface="+mn-ea"/>
                          <a:cs typeface="Times New Roman" pitchFamily="18" charset="0"/>
                        </a:rPr>
                        <a:t>доб</a:t>
                      </a:r>
                      <a:r>
                        <a:rPr lang="ru-RU" sz="1300" kern="1200" baseline="0" dirty="0" smtClean="0">
                          <a:solidFill>
                            <a:schemeClr val="dk1"/>
                          </a:solidFill>
                          <a:latin typeface="Times New Roman" pitchFamily="18" charset="0"/>
                          <a:ea typeface="+mn-ea"/>
                          <a:cs typeface="Times New Roman" pitchFamily="18" charset="0"/>
                        </a:rPr>
                        <a:t>. 11-35, 13-87; </a:t>
                      </a:r>
                      <a:r>
                        <a:rPr lang="en-US" sz="1300" b="0" kern="1200" baseline="0" dirty="0" smtClean="0">
                          <a:solidFill>
                            <a:schemeClr val="dk1"/>
                          </a:solidFill>
                          <a:latin typeface="Times New Roman" pitchFamily="18" charset="0"/>
                          <a:ea typeface="+mn-ea"/>
                          <a:cs typeface="Times New Roman" pitchFamily="18" charset="0"/>
                        </a:rPr>
                        <a:t>E-mail</a:t>
                      </a:r>
                      <a:r>
                        <a:rPr lang="ru-RU" sz="1300" b="0" kern="1200" baseline="0" dirty="0" smtClean="0">
                          <a:solidFill>
                            <a:schemeClr val="dk1"/>
                          </a:solidFill>
                          <a:latin typeface="Times New Roman" pitchFamily="18" charset="0"/>
                          <a:ea typeface="+mn-ea"/>
                          <a:cs typeface="Times New Roman" pitchFamily="18" charset="0"/>
                        </a:rPr>
                        <a:t>: </a:t>
                      </a:r>
                      <a:r>
                        <a:rPr lang="en-US" sz="1300" kern="1200" baseline="0" dirty="0" smtClean="0">
                          <a:solidFill>
                            <a:schemeClr val="dk1"/>
                          </a:solidFill>
                          <a:latin typeface="Times New Roman" pitchFamily="18" charset="0"/>
                          <a:ea typeface="+mn-ea"/>
                          <a:cs typeface="Times New Roman" pitchFamily="18" charset="0"/>
                        </a:rPr>
                        <a:t>vatt-pdv@mil.ru</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331">
                <a:tc>
                  <a:txBody>
                    <a:bodyPr/>
                    <a:lstStyle/>
                    <a:p>
                      <a:r>
                        <a:rPr lang="ru-RU" sz="1300" b="1" cap="none" spc="0" dirty="0" smtClean="0">
                          <a:ln>
                            <a:noFill/>
                          </a:ln>
                          <a:solidFill>
                            <a:schemeClr val="tx1"/>
                          </a:solidFill>
                          <a:effectLst/>
                          <a:latin typeface="Times New Roman" pitchFamily="18" charset="0"/>
                          <a:cs typeface="Times New Roman" pitchFamily="18" charset="0"/>
                        </a:rPr>
                        <a:t>ВА МТО ВИ (</a:t>
                      </a:r>
                      <a:r>
                        <a:rPr lang="ru-RU" sz="1300" b="1" cap="none" spc="0" dirty="0" err="1" smtClean="0">
                          <a:ln>
                            <a:noFill/>
                          </a:ln>
                          <a:solidFill>
                            <a:schemeClr val="tx1"/>
                          </a:solidFill>
                          <a:effectLst/>
                          <a:latin typeface="Times New Roman" pitchFamily="18" charset="0"/>
                          <a:cs typeface="Times New Roman" pitchFamily="18" charset="0"/>
                        </a:rPr>
                        <a:t>инж.-тех</a:t>
                      </a:r>
                      <a:r>
                        <a:rPr lang="ru-RU" sz="1300" b="1" cap="none" spc="0" dirty="0" smtClean="0">
                          <a:ln>
                            <a:noFill/>
                          </a:ln>
                          <a:solidFill>
                            <a:schemeClr val="tx1"/>
                          </a:solidFill>
                          <a:effectLst/>
                          <a:latin typeface="Times New Roman" pitchFamily="18" charset="0"/>
                          <a:cs typeface="Times New Roman" pitchFamily="18" charset="0"/>
                        </a:rPr>
                        <a:t>.)</a:t>
                      </a:r>
                      <a:r>
                        <a:rPr lang="ru-RU" sz="1300" b="0" cap="none" spc="0" dirty="0" smtClean="0">
                          <a:ln>
                            <a:noFill/>
                          </a:ln>
                          <a:solidFill>
                            <a:schemeClr val="tx1"/>
                          </a:solidFill>
                          <a:effectLst/>
                          <a:latin typeface="Times New Roman" pitchFamily="18" charset="0"/>
                          <a:cs typeface="Times New Roman" pitchFamily="18" charset="0"/>
                        </a:rPr>
                        <a:t> </a:t>
                      </a:r>
                      <a:r>
                        <a:rPr lang="ru-RU" sz="1300" kern="1200" baseline="0" dirty="0" smtClean="0">
                          <a:solidFill>
                            <a:schemeClr val="dk1"/>
                          </a:solidFill>
                          <a:latin typeface="Times New Roman" pitchFamily="18" charset="0"/>
                          <a:ea typeface="+mn-ea"/>
                          <a:cs typeface="Times New Roman" pitchFamily="18" charset="0"/>
                        </a:rPr>
                        <a:t>191123, г. Санкт-Петербург, ул. </a:t>
                      </a:r>
                      <a:r>
                        <a:rPr lang="ru-RU" sz="1300" kern="1200" baseline="0" dirty="0" err="1" smtClean="0">
                          <a:solidFill>
                            <a:schemeClr val="dk1"/>
                          </a:solidFill>
                          <a:latin typeface="Times New Roman" pitchFamily="18" charset="0"/>
                          <a:ea typeface="+mn-ea"/>
                          <a:cs typeface="Times New Roman" pitchFamily="18" charset="0"/>
                        </a:rPr>
                        <a:t>Захарьевская</a:t>
                      </a:r>
                      <a:r>
                        <a:rPr lang="ru-RU" sz="1300" kern="1200" baseline="0" dirty="0" smtClean="0">
                          <a:solidFill>
                            <a:schemeClr val="dk1"/>
                          </a:solidFill>
                          <a:latin typeface="Times New Roman" pitchFamily="18" charset="0"/>
                          <a:ea typeface="+mn-ea"/>
                          <a:cs typeface="Times New Roman" pitchFamily="18" charset="0"/>
                        </a:rPr>
                        <a:t>, д. 22; Тел.: 8(812) 578-82-02; </a:t>
                      </a:r>
                      <a:r>
                        <a:rPr lang="en-US" sz="1300" b="0" kern="1200" baseline="0" dirty="0" smtClean="0">
                          <a:solidFill>
                            <a:schemeClr val="dk1"/>
                          </a:solidFill>
                          <a:latin typeface="Times New Roman" pitchFamily="18" charset="0"/>
                          <a:ea typeface="+mn-ea"/>
                          <a:cs typeface="Times New Roman" pitchFamily="18" charset="0"/>
                        </a:rPr>
                        <a:t>E-mail</a:t>
                      </a:r>
                      <a:r>
                        <a:rPr lang="ru-RU" sz="1300" b="0" kern="1200" baseline="0" dirty="0" smtClean="0">
                          <a:solidFill>
                            <a:schemeClr val="dk1"/>
                          </a:solidFill>
                          <a:latin typeface="Times New Roman" pitchFamily="18" charset="0"/>
                          <a:ea typeface="+mn-ea"/>
                          <a:cs typeface="Times New Roman" pitchFamily="18" charset="0"/>
                        </a:rPr>
                        <a:t>:</a:t>
                      </a:r>
                      <a:r>
                        <a:rPr lang="en-US" sz="1300" kern="1200" baseline="0" dirty="0" smtClean="0">
                          <a:solidFill>
                            <a:schemeClr val="dk1"/>
                          </a:solidFill>
                          <a:latin typeface="Times New Roman" pitchFamily="18" charset="0"/>
                          <a:ea typeface="+mn-ea"/>
                          <a:cs typeface="Times New Roman" pitchFamily="18" charset="0"/>
                        </a:rPr>
                        <a:t>vatt-spb@mil.ru</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0613">
                <a:tc>
                  <a:txBody>
                    <a:bodyPr/>
                    <a:lstStyle/>
                    <a:p>
                      <a:r>
                        <a:rPr lang="ru-RU" sz="1300" b="1" cap="none" spc="0" dirty="0" smtClean="0">
                          <a:ln>
                            <a:noFill/>
                          </a:ln>
                          <a:solidFill>
                            <a:schemeClr val="tx1"/>
                          </a:solidFill>
                          <a:effectLst/>
                          <a:latin typeface="Times New Roman" pitchFamily="18" charset="0"/>
                          <a:cs typeface="Times New Roman" pitchFamily="18" charset="0"/>
                        </a:rPr>
                        <a:t>ВА МТО (</a:t>
                      </a:r>
                      <a:r>
                        <a:rPr lang="ru-RU" sz="1300" b="1" cap="none" spc="0" dirty="0" err="1" smtClean="0">
                          <a:ln>
                            <a:noFill/>
                          </a:ln>
                          <a:solidFill>
                            <a:schemeClr val="tx1"/>
                          </a:solidFill>
                          <a:effectLst/>
                          <a:latin typeface="Times New Roman" pitchFamily="18" charset="0"/>
                          <a:cs typeface="Times New Roman" pitchFamily="18" charset="0"/>
                        </a:rPr>
                        <a:t>ф-л</a:t>
                      </a:r>
                      <a:r>
                        <a:rPr lang="ru-RU" sz="1300" b="1" cap="none" spc="0" dirty="0" smtClean="0">
                          <a:ln>
                            <a:noFill/>
                          </a:ln>
                          <a:solidFill>
                            <a:schemeClr val="tx1"/>
                          </a:solidFill>
                          <a:effectLst/>
                          <a:latin typeface="Times New Roman" pitchFamily="18" charset="0"/>
                          <a:cs typeface="Times New Roman" pitchFamily="18" charset="0"/>
                        </a:rPr>
                        <a:t> г. Вольск) </a:t>
                      </a:r>
                      <a:r>
                        <a:rPr lang="ru-RU" sz="1300" kern="1200" baseline="0" dirty="0" smtClean="0">
                          <a:solidFill>
                            <a:schemeClr val="dk1"/>
                          </a:solidFill>
                          <a:latin typeface="Times New Roman" pitchFamily="18" charset="0"/>
                          <a:ea typeface="+mn-ea"/>
                          <a:cs typeface="Times New Roman" pitchFamily="18" charset="0"/>
                        </a:rPr>
                        <a:t>412903, г. Вольск, Саратовская область, ул. Максима Горького, д. 3; Тел.: 8 (84593) 7-02-02, </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baseline="0" dirty="0" err="1" smtClean="0">
                          <a:solidFill>
                            <a:schemeClr val="dk1"/>
                          </a:solidFill>
                          <a:latin typeface="Times New Roman" pitchFamily="18" charset="0"/>
                          <a:ea typeface="+mn-ea"/>
                          <a:cs typeface="Times New Roman" pitchFamily="18" charset="0"/>
                        </a:rPr>
                        <a:t>доб</a:t>
                      </a:r>
                      <a:r>
                        <a:rPr lang="ru-RU" sz="1300" kern="1200" baseline="0" dirty="0" smtClean="0">
                          <a:solidFill>
                            <a:schemeClr val="dk1"/>
                          </a:solidFill>
                          <a:latin typeface="Times New Roman" pitchFamily="18" charset="0"/>
                          <a:ea typeface="+mn-ea"/>
                          <a:cs typeface="Times New Roman" pitchFamily="18" charset="0"/>
                        </a:rPr>
                        <a:t>. 3-49; </a:t>
                      </a:r>
                      <a:r>
                        <a:rPr lang="en-US" sz="1300" b="0" kern="1200" baseline="0" dirty="0" smtClean="0">
                          <a:solidFill>
                            <a:schemeClr val="dk1"/>
                          </a:solidFill>
                          <a:latin typeface="Times New Roman" pitchFamily="18" charset="0"/>
                          <a:ea typeface="+mn-ea"/>
                          <a:cs typeface="Times New Roman" pitchFamily="18" charset="0"/>
                        </a:rPr>
                        <a:t>E-mail</a:t>
                      </a:r>
                      <a:r>
                        <a:rPr lang="ru-RU" sz="1300" b="0" kern="1200" baseline="0" dirty="0" smtClean="0">
                          <a:solidFill>
                            <a:schemeClr val="dk1"/>
                          </a:solidFill>
                          <a:latin typeface="Times New Roman" pitchFamily="18" charset="0"/>
                          <a:ea typeface="+mn-ea"/>
                          <a:cs typeface="Times New Roman" pitchFamily="18" charset="0"/>
                        </a:rPr>
                        <a:t>: </a:t>
                      </a:r>
                      <a:r>
                        <a:rPr lang="en-US" sz="1300" kern="1200" baseline="0" dirty="0" smtClean="0">
                          <a:solidFill>
                            <a:schemeClr val="dk1"/>
                          </a:solidFill>
                          <a:latin typeface="Times New Roman" pitchFamily="18" charset="0"/>
                          <a:ea typeface="+mn-ea"/>
                          <a:cs typeface="Times New Roman" pitchFamily="18" charset="0"/>
                        </a:rPr>
                        <a:t>vatt-v@mil.ru</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737">
                <a:tc>
                  <a:txBody>
                    <a:bodyPr/>
                    <a:lstStyle/>
                    <a:p>
                      <a:r>
                        <a:rPr lang="ru-RU" sz="1300" b="1" cap="none" spc="0" dirty="0" smtClean="0">
                          <a:ln>
                            <a:noFill/>
                          </a:ln>
                          <a:solidFill>
                            <a:schemeClr val="tx1"/>
                          </a:solidFill>
                          <a:effectLst/>
                          <a:latin typeface="Times New Roman" pitchFamily="18" charset="0"/>
                          <a:cs typeface="Times New Roman" pitchFamily="18" charset="0"/>
                        </a:rPr>
                        <a:t>ВА МТО (</a:t>
                      </a:r>
                      <a:r>
                        <a:rPr lang="ru-RU" sz="1300" b="1" cap="none" spc="0" dirty="0" err="1" smtClean="0">
                          <a:ln>
                            <a:noFill/>
                          </a:ln>
                          <a:solidFill>
                            <a:schemeClr val="tx1"/>
                          </a:solidFill>
                          <a:effectLst/>
                          <a:latin typeface="Times New Roman" pitchFamily="18" charset="0"/>
                          <a:cs typeface="Times New Roman" pitchFamily="18" charset="0"/>
                        </a:rPr>
                        <a:t>ф-л</a:t>
                      </a:r>
                      <a:r>
                        <a:rPr lang="ru-RU" sz="1300" b="1" cap="none" spc="0" dirty="0" smtClean="0">
                          <a:ln>
                            <a:noFill/>
                          </a:ln>
                          <a:solidFill>
                            <a:schemeClr val="tx1"/>
                          </a:solidFill>
                          <a:effectLst/>
                          <a:latin typeface="Times New Roman" pitchFamily="18" charset="0"/>
                          <a:cs typeface="Times New Roman" pitchFamily="18" charset="0"/>
                        </a:rPr>
                        <a:t> г. Пенза) </a:t>
                      </a:r>
                      <a:r>
                        <a:rPr lang="ru-RU" sz="1300" kern="1200" baseline="0" dirty="0" smtClean="0">
                          <a:solidFill>
                            <a:schemeClr val="dk1"/>
                          </a:solidFill>
                          <a:latin typeface="Times New Roman" pitchFamily="18" charset="0"/>
                          <a:ea typeface="+mn-ea"/>
                          <a:cs typeface="Times New Roman" pitchFamily="18" charset="0"/>
                        </a:rPr>
                        <a:t>440005, г. Пенза-5, Военный городок; Тел.: 8 (8412) 59-11-13, 59-11-35; </a:t>
                      </a:r>
                      <a:r>
                        <a:rPr lang="en-US" sz="1300" b="0" kern="1200" baseline="0" dirty="0" smtClean="0">
                          <a:solidFill>
                            <a:schemeClr val="dk1"/>
                          </a:solidFill>
                          <a:latin typeface="Times New Roman" pitchFamily="18" charset="0"/>
                          <a:ea typeface="+mn-ea"/>
                          <a:cs typeface="Times New Roman" pitchFamily="18" charset="0"/>
                        </a:rPr>
                        <a:t>E-mail</a:t>
                      </a:r>
                      <a:r>
                        <a:rPr lang="ru-RU" sz="1300" b="0" kern="1200" baseline="0" dirty="0" smtClean="0">
                          <a:solidFill>
                            <a:schemeClr val="dk1"/>
                          </a:solidFill>
                          <a:latin typeface="Times New Roman" pitchFamily="18" charset="0"/>
                          <a:ea typeface="+mn-ea"/>
                          <a:cs typeface="Times New Roman" pitchFamily="18" charset="0"/>
                        </a:rPr>
                        <a:t>: </a:t>
                      </a:r>
                      <a:r>
                        <a:rPr lang="en-US" sz="1300" kern="1200" baseline="0" dirty="0" smtClean="0">
                          <a:solidFill>
                            <a:schemeClr val="dk1"/>
                          </a:solidFill>
                          <a:latin typeface="Times New Roman" pitchFamily="18" charset="0"/>
                          <a:ea typeface="+mn-ea"/>
                          <a:cs typeface="Times New Roman" pitchFamily="18" charset="0"/>
                        </a:rPr>
                        <a:t>paii@mil.ru</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0503">
                <a:tc>
                  <a:txBody>
                    <a:bodyPr/>
                    <a:lstStyle/>
                    <a:p>
                      <a:r>
                        <a:rPr lang="ru-RU" sz="1300" b="1" cap="none" spc="0" dirty="0" smtClean="0">
                          <a:ln>
                            <a:noFill/>
                          </a:ln>
                          <a:solidFill>
                            <a:schemeClr val="tx1"/>
                          </a:solidFill>
                          <a:effectLst/>
                          <a:latin typeface="Times New Roman" pitchFamily="18" charset="0"/>
                          <a:cs typeface="Times New Roman" pitchFamily="18" charset="0"/>
                        </a:rPr>
                        <a:t>ВА МТО (</a:t>
                      </a:r>
                      <a:r>
                        <a:rPr lang="ru-RU" sz="1300" b="1" cap="none" spc="0" dirty="0" err="1" smtClean="0">
                          <a:ln>
                            <a:noFill/>
                          </a:ln>
                          <a:solidFill>
                            <a:schemeClr val="tx1"/>
                          </a:solidFill>
                          <a:effectLst/>
                          <a:latin typeface="Times New Roman" pitchFamily="18" charset="0"/>
                          <a:cs typeface="Times New Roman" pitchFamily="18" charset="0"/>
                        </a:rPr>
                        <a:t>ф-л</a:t>
                      </a:r>
                      <a:r>
                        <a:rPr lang="ru-RU" sz="1300" b="1" cap="none" spc="0" dirty="0" smtClean="0">
                          <a:ln>
                            <a:noFill/>
                          </a:ln>
                          <a:solidFill>
                            <a:schemeClr val="tx1"/>
                          </a:solidFill>
                          <a:effectLst/>
                          <a:latin typeface="Times New Roman" pitchFamily="18" charset="0"/>
                          <a:cs typeface="Times New Roman" pitchFamily="18" charset="0"/>
                        </a:rPr>
                        <a:t> г. Омск) </a:t>
                      </a:r>
                      <a:r>
                        <a:rPr lang="ru-RU" sz="1300" kern="1200" baseline="0" dirty="0" smtClean="0">
                          <a:solidFill>
                            <a:schemeClr val="dk1"/>
                          </a:solidFill>
                          <a:latin typeface="Times New Roman" pitchFamily="18" charset="0"/>
                          <a:ea typeface="+mn-ea"/>
                          <a:cs typeface="Times New Roman" pitchFamily="18" charset="0"/>
                        </a:rPr>
                        <a:t>644098, г. Омск, п. </a:t>
                      </a:r>
                      <a:r>
                        <a:rPr lang="ru-RU" sz="1300" kern="1200" baseline="0" dirty="0" err="1" smtClean="0">
                          <a:solidFill>
                            <a:schemeClr val="dk1"/>
                          </a:solidFill>
                          <a:latin typeface="Times New Roman" pitchFamily="18" charset="0"/>
                          <a:ea typeface="+mn-ea"/>
                          <a:cs typeface="Times New Roman" pitchFamily="18" charset="0"/>
                        </a:rPr>
                        <a:t>Черемушки</a:t>
                      </a:r>
                      <a:r>
                        <a:rPr lang="ru-RU" sz="1300" kern="1200" baseline="0" dirty="0" smtClean="0">
                          <a:solidFill>
                            <a:schemeClr val="dk1"/>
                          </a:solidFill>
                          <a:latin typeface="Times New Roman" pitchFamily="18" charset="0"/>
                          <a:ea typeface="+mn-ea"/>
                          <a:cs typeface="Times New Roman" pitchFamily="18" charset="0"/>
                        </a:rPr>
                        <a:t>, 14-й Военный городок; Тел.: 8 (3812) 44-98-57, 44-96-90, </a:t>
                      </a:r>
                      <a:r>
                        <a:rPr lang="ru-RU" sz="1300" kern="1200" baseline="0" dirty="0" err="1" smtClean="0">
                          <a:solidFill>
                            <a:schemeClr val="dk1"/>
                          </a:solidFill>
                          <a:latin typeface="Times New Roman" pitchFamily="18" charset="0"/>
                          <a:ea typeface="+mn-ea"/>
                          <a:cs typeface="Times New Roman" pitchFamily="18" charset="0"/>
                        </a:rPr>
                        <a:t>доб</a:t>
                      </a:r>
                      <a:r>
                        <a:rPr lang="ru-RU" sz="1300" kern="1200" baseline="0" dirty="0" smtClean="0">
                          <a:solidFill>
                            <a:schemeClr val="dk1"/>
                          </a:solidFill>
                          <a:latin typeface="Times New Roman" pitchFamily="18" charset="0"/>
                          <a:ea typeface="+mn-ea"/>
                          <a:cs typeface="Times New Roman" pitchFamily="18" charset="0"/>
                        </a:rPr>
                        <a:t>. 3-90; </a:t>
                      </a:r>
                      <a:r>
                        <a:rPr lang="en-US" sz="1300" b="0" kern="1200" baseline="0" dirty="0" smtClean="0">
                          <a:solidFill>
                            <a:schemeClr val="dk1"/>
                          </a:solidFill>
                          <a:latin typeface="Times New Roman" pitchFamily="18" charset="0"/>
                          <a:ea typeface="+mn-ea"/>
                          <a:cs typeface="Times New Roman" pitchFamily="18" charset="0"/>
                        </a:rPr>
                        <a:t>E-mail</a:t>
                      </a:r>
                      <a:r>
                        <a:rPr lang="ru-RU" sz="1300" b="0" kern="1200" baseline="0" dirty="0" smtClean="0">
                          <a:solidFill>
                            <a:schemeClr val="dk1"/>
                          </a:solidFill>
                          <a:latin typeface="Times New Roman" pitchFamily="18" charset="0"/>
                          <a:ea typeface="+mn-ea"/>
                          <a:cs typeface="Times New Roman" pitchFamily="18" charset="0"/>
                        </a:rPr>
                        <a:t>: </a:t>
                      </a:r>
                      <a:r>
                        <a:rPr lang="en-US" sz="1300" kern="1200" baseline="0" dirty="0" smtClean="0">
                          <a:solidFill>
                            <a:schemeClr val="dk1"/>
                          </a:solidFill>
                          <a:latin typeface="Times New Roman" pitchFamily="18" charset="0"/>
                          <a:ea typeface="+mn-ea"/>
                          <a:cs typeface="Times New Roman" pitchFamily="18" charset="0"/>
                        </a:rPr>
                        <a:t>otiu@mil.ru</a:t>
                      </a:r>
                      <a:endParaRPr lang="ru-RU" sz="1300" b="0" cap="none" spc="0" dirty="0">
                        <a:ln>
                          <a:noFill/>
                        </a:ln>
                        <a:solidFill>
                          <a:schemeClr val="tx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146149" y="99988"/>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ВОЕННО-МЕДИЦИНСКАЯ АКАДЕМИЯ им. С.М. КИРОВА</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(г. САНКТ-ПЕТЕРБУРГ)</a:t>
            </a:r>
          </a:p>
        </p:txBody>
      </p:sp>
      <p:sp>
        <p:nvSpPr>
          <p:cNvPr id="19" name="Текст 18"/>
          <p:cNvSpPr>
            <a:spLocks noGrp="1"/>
          </p:cNvSpPr>
          <p:nvPr>
            <p:ph type="body" sz="half" idx="2"/>
          </p:nvPr>
        </p:nvSpPr>
        <p:spPr>
          <a:xfrm>
            <a:off x="5718181" y="1100120"/>
            <a:ext cx="3786214" cy="3571900"/>
          </a:xfrm>
          <a:solidFill>
            <a:schemeClr val="tx2">
              <a:lumMod val="65000"/>
              <a:lumOff val="35000"/>
            </a:schemeClr>
          </a:solidFill>
        </p:spPr>
        <p:txBody>
          <a:bodyPr/>
          <a:lstStyle/>
          <a:p>
            <a:r>
              <a:rPr lang="ru-RU" sz="2100" dirty="0" smtClean="0">
                <a:solidFill>
                  <a:schemeClr val="bg1"/>
                </a:solidFill>
                <a:latin typeface="Arial Black" pitchFamily="34" charset="0"/>
              </a:rPr>
              <a:t>Военно-медицинская академия </a:t>
            </a:r>
            <a:r>
              <a:rPr lang="ru-RU" sz="2100" dirty="0" err="1" smtClean="0">
                <a:solidFill>
                  <a:schemeClr val="bg1"/>
                </a:solidFill>
                <a:latin typeface="Arial Black" pitchFamily="34" charset="0"/>
              </a:rPr>
              <a:t>осущест-вляет</a:t>
            </a:r>
            <a:r>
              <a:rPr lang="ru-RU" sz="2100" dirty="0" smtClean="0">
                <a:solidFill>
                  <a:schemeClr val="bg1"/>
                </a:solidFill>
                <a:latin typeface="Arial Black" pitchFamily="34" charset="0"/>
              </a:rPr>
              <a:t> подготовку </a:t>
            </a:r>
            <a:r>
              <a:rPr lang="ru-RU" sz="2100" dirty="0" err="1" smtClean="0">
                <a:solidFill>
                  <a:schemeClr val="bg1"/>
                </a:solidFill>
                <a:latin typeface="Arial Black" pitchFamily="34" charset="0"/>
              </a:rPr>
              <a:t>высококвалифициро-ванных</a:t>
            </a:r>
            <a:r>
              <a:rPr lang="ru-RU" sz="2100" dirty="0" smtClean="0">
                <a:solidFill>
                  <a:schemeClr val="bg1"/>
                </a:solidFill>
                <a:latin typeface="Arial Black" pitchFamily="34" charset="0"/>
              </a:rPr>
              <a:t> офицеров и прапорщиков – врачей и фельдшеров для всех видов и родов войск Вооруженных сил Российской Федерации </a:t>
            </a:r>
            <a:endParaRPr lang="ru-RU" sz="2000" dirty="0">
              <a:solidFill>
                <a:schemeClr val="bg1"/>
              </a:solidFill>
              <a:latin typeface="Arial Black" pitchFamily="34" charset="0"/>
            </a:endParaRPr>
          </a:p>
        </p:txBody>
      </p:sp>
      <p:sp>
        <p:nvSpPr>
          <p:cNvPr id="22" name="Прямоугольник 21"/>
          <p:cNvSpPr/>
          <p:nvPr/>
        </p:nvSpPr>
        <p:spPr>
          <a:xfrm>
            <a:off x="646082" y="4600582"/>
            <a:ext cx="8929751" cy="2677656"/>
          </a:xfrm>
          <a:prstGeom prst="rect">
            <a:avLst/>
          </a:prstGeom>
        </p:spPr>
        <p:txBody>
          <a:bodyPr wrap="square">
            <a:spAutoFit/>
          </a:bodyPr>
          <a:lstStyle/>
          <a:p>
            <a:pPr algn="just"/>
            <a:r>
              <a:rPr lang="ru-RU" sz="1400" b="1" dirty="0" smtClean="0">
                <a:latin typeface="Times New Roman" pitchFamily="18" charset="0"/>
                <a:cs typeface="Times New Roman" pitchFamily="18" charset="0"/>
              </a:rPr>
              <a:t>Военно-медицинская академия является одним из старейших учебных заведений в системе Министерства обороны Российской Федерации, а также уникальное учреждение в системе медицинского образования России, представляющее собой крупнейшее высшее военно-медицинское учебное заведение Российской Федерации, головной учебно-методический центр по ведению и координации научных исследований и разработок в области военной медицины, ведущее лечебное учреждение медицинской службы Вооруженных сил Российской Федерации. Академия имеет богатые и славные традиции, которые формировались столетиями благодаря самоотверженной и бескорыстной деятельности многих поколений военных медиков.</a:t>
            </a:r>
          </a:p>
          <a:p>
            <a:pPr algn="just"/>
            <a:r>
              <a:rPr lang="ru-RU" sz="1400" b="1" dirty="0" smtClean="0">
                <a:latin typeface="Times New Roman" pitchFamily="18" charset="0"/>
                <a:cs typeface="Times New Roman" pitchFamily="18" charset="0"/>
              </a:rPr>
              <a:t>В настоящее время в ВМА осуществляется подготовка военных врачей по программа высшего образования (</a:t>
            </a:r>
            <a:r>
              <a:rPr lang="ru-RU" sz="1400" b="1" dirty="0" err="1" smtClean="0">
                <a:latin typeface="Times New Roman" pitchFamily="18" charset="0"/>
                <a:cs typeface="Times New Roman" pitchFamily="18" charset="0"/>
              </a:rPr>
              <a:t>специалитет</a:t>
            </a:r>
            <a:r>
              <a:rPr lang="ru-RU" sz="1400" b="1" dirty="0" smtClean="0">
                <a:latin typeface="Times New Roman" pitchFamily="18" charset="0"/>
                <a:cs typeface="Times New Roman" pitchFamily="18" charset="0"/>
              </a:rPr>
              <a:t>) по специальностям «Лечебное дело», «Медико-профилактическое дело», «Стоматология» и «Фармация», также </a:t>
            </a:r>
            <a:r>
              <a:rPr lang="ru-RU" sz="1400" b="1" dirty="0" err="1" smtClean="0">
                <a:latin typeface="Times New Roman" pitchFamily="18" charset="0"/>
                <a:cs typeface="Times New Roman" pitchFamily="18" charset="0"/>
              </a:rPr>
              <a:t>подгтовка</a:t>
            </a:r>
            <a:r>
              <a:rPr lang="ru-RU" sz="1400" b="1" dirty="0" smtClean="0">
                <a:latin typeface="Times New Roman" pitchFamily="18" charset="0"/>
                <a:cs typeface="Times New Roman" pitchFamily="18" charset="0"/>
              </a:rPr>
              <a:t> по программе среднего профессионального образования с присвоением квалификации «Фельдшер». </a:t>
            </a:r>
            <a:endParaRPr lang="ru-RU" sz="1400" b="1" dirty="0">
              <a:latin typeface="Times New Roman" pitchFamily="18" charset="0"/>
              <a:cs typeface="Times New Roman" pitchFamily="18" charset="0"/>
            </a:endParaRPr>
          </a:p>
        </p:txBody>
      </p:sp>
      <p:pic>
        <p:nvPicPr>
          <p:cNvPr id="15" name="Рисунок 14" descr="https://ens.mil.ru/files/morf/vmeda.jpg"/>
          <p:cNvPicPr/>
          <p:nvPr/>
        </p:nvPicPr>
        <p:blipFill>
          <a:blip r:embed="rId5">
            <a:extLst>
              <a:ext uri="{28A0092B-C50C-407E-A947-70E740481C1C}">
                <a14:useLocalDpi xmlns:a14="http://schemas.microsoft.com/office/drawing/2010/main" val="0"/>
              </a:ext>
            </a:extLst>
          </a:blip>
          <a:srcRect/>
          <a:stretch>
            <a:fillRect/>
          </a:stretch>
        </p:blipFill>
        <p:spPr bwMode="auto">
          <a:xfrm>
            <a:off x="788959" y="1100120"/>
            <a:ext cx="4929222" cy="3571900"/>
          </a:xfrm>
          <a:prstGeom prst="rect">
            <a:avLst/>
          </a:prstGeom>
          <a:noFill/>
          <a:ln>
            <a:noFill/>
          </a:ln>
        </p:spPr>
      </p:pic>
      <p:pic>
        <p:nvPicPr>
          <p:cNvPr id="14" name="Picture 2"/>
          <p:cNvPicPr>
            <a:picLocks noChangeAspect="1" noChangeArrowheads="1"/>
          </p:cNvPicPr>
          <p:nvPr/>
        </p:nvPicPr>
        <p:blipFill>
          <a:blip r:embed="rId6"/>
          <a:srcRect/>
          <a:stretch>
            <a:fillRect/>
          </a:stretch>
        </p:blipFill>
        <p:spPr bwMode="auto">
          <a:xfrm>
            <a:off x="8647139" y="0"/>
            <a:ext cx="817327" cy="10382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89025" y="171426"/>
            <a:ext cx="707236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ВОЕННО-МЕДИЦИНСКАЯ АКАДЕМИЯ имени           С.М. Кирова (г. Санкт-Петербург)</a:t>
            </a:r>
            <a:endParaRPr lang="ru-RU" dirty="0" smtClean="0">
              <a:latin typeface="Times New Roman" pitchFamily="18" charset="0"/>
              <a:cs typeface="Times New Roman" pitchFamily="18" charset="0"/>
            </a:endParaRPr>
          </a:p>
        </p:txBody>
      </p:sp>
      <p:sp>
        <p:nvSpPr>
          <p:cNvPr id="14" name="Прямоугольник 13"/>
          <p:cNvSpPr/>
          <p:nvPr/>
        </p:nvSpPr>
        <p:spPr>
          <a:xfrm>
            <a:off x="788959" y="814369"/>
            <a:ext cx="8715436" cy="6586418"/>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Военно-медицинская академия имени С.М. Кирова» осуществляет подготовку специалистов-медиков для всех видов и родов войск МО РФ, а также для других федеральных органов исполнительной власти, в которых законодательством Российской Федерации предусмотрена военная служба.</a:t>
            </a:r>
          </a:p>
          <a:p>
            <a:pPr indent="542925" algn="just"/>
            <a:r>
              <a:rPr lang="ru-RU" sz="1400" b="1" dirty="0" smtClean="0">
                <a:latin typeface="Times New Roman" pitchFamily="18" charset="0"/>
                <a:cs typeface="Times New Roman" pitchFamily="18" charset="0"/>
              </a:rPr>
              <a:t>Академия организует прием выпускников образовательных организаций среднего общего и среднего профессионального образования на факультеты подготовки военных врачей и факультет среднего профессионального образования. Прием организуется в соответствии с лицензией на право ведения академией образовательной деятельности по специальностям:</a:t>
            </a:r>
          </a:p>
          <a:p>
            <a:pPr indent="542925" algn="just"/>
            <a:r>
              <a:rPr lang="ru-RU" sz="1400" b="1" i="1" dirty="0" smtClean="0">
                <a:latin typeface="Times New Roman" pitchFamily="18" charset="0"/>
                <a:cs typeface="Times New Roman" pitchFamily="18" charset="0"/>
              </a:rPr>
              <a:t>1. Высшего образования – </a:t>
            </a:r>
            <a:r>
              <a:rPr lang="ru-RU" sz="1400" b="1" i="1" dirty="0" err="1" smtClean="0">
                <a:latin typeface="Times New Roman" pitchFamily="18" charset="0"/>
                <a:cs typeface="Times New Roman" pitchFamily="18" charset="0"/>
              </a:rPr>
              <a:t>специалитет</a:t>
            </a:r>
            <a:r>
              <a:rPr lang="ru-RU" sz="1400" b="1" i="1" dirty="0" smtClean="0">
                <a:latin typeface="Times New Roman" pitchFamily="18" charset="0"/>
                <a:cs typeface="Times New Roman" pitchFamily="18" charset="0"/>
              </a:rPr>
              <a:t>:</a:t>
            </a:r>
          </a:p>
          <a:p>
            <a:pPr indent="542925" algn="just"/>
            <a:r>
              <a:rPr lang="ru-RU" sz="1400" b="1" i="1" dirty="0" smtClean="0">
                <a:latin typeface="Times New Roman" pitchFamily="18" charset="0"/>
                <a:cs typeface="Times New Roman" pitchFamily="18" charset="0"/>
              </a:rPr>
              <a:t>- со сроком обучения 6 лет – «Лечебное дело», «Медико-профилактическое дело»;</a:t>
            </a:r>
          </a:p>
          <a:p>
            <a:pPr indent="542925" algn="just"/>
            <a:r>
              <a:rPr lang="ru-RU" sz="1400" b="1" i="1" dirty="0" smtClean="0">
                <a:latin typeface="Times New Roman" pitchFamily="18" charset="0"/>
                <a:cs typeface="Times New Roman" pitchFamily="18" charset="0"/>
              </a:rPr>
              <a:t>- со сроком обучения 5 лет – «Стоматология», «Фармация».</a:t>
            </a:r>
          </a:p>
          <a:p>
            <a:pPr indent="542925" algn="just"/>
            <a:r>
              <a:rPr lang="ru-RU" sz="1400" b="1" i="1" dirty="0" smtClean="0">
                <a:latin typeface="Times New Roman" pitchFamily="18" charset="0"/>
                <a:cs typeface="Times New Roman" pitchFamily="18" charset="0"/>
              </a:rPr>
              <a:t>2. По специальности среднего профессионального образования – «Лечебное дело».</a:t>
            </a:r>
          </a:p>
          <a:p>
            <a:pPr indent="542925" algn="just"/>
            <a:r>
              <a:rPr lang="ru-RU" sz="1400" b="1" dirty="0" smtClean="0">
                <a:latin typeface="Times New Roman" pitchFamily="18" charset="0"/>
                <a:cs typeface="Times New Roman" pitchFamily="18" charset="0"/>
              </a:rPr>
              <a:t>Выпускникам завершившим обучение и прошедшим государственную итоговую аттестацию по основным образовательным программам высшего образования, выдается диплом государственного образца о высшем образовании, присуждается квалификация «Врача (Провизора)» и присваивается воинское звание «лейтенанта медицинской службы».</a:t>
            </a:r>
          </a:p>
          <a:p>
            <a:pPr indent="542925" algn="just"/>
            <a:r>
              <a:rPr lang="ru-RU" sz="1400" b="1" dirty="0" smtClean="0">
                <a:latin typeface="Times New Roman" pitchFamily="18" charset="0"/>
                <a:cs typeface="Times New Roman" pitchFamily="18" charset="0"/>
              </a:rPr>
              <a:t>Выпускникам завершившим обучение на факультете (среднего профессионального образования), выдается диплом государственного образца о среднем профессиональном образовании, присуждается квалификация фельдшера и присваивается воинское звание  «прапорщика». </a:t>
            </a:r>
          </a:p>
          <a:p>
            <a:pPr indent="542925" algn="just"/>
            <a:r>
              <a:rPr lang="ru-RU" sz="1400" b="1" dirty="0" smtClean="0">
                <a:latin typeface="Times New Roman" pitchFamily="18" charset="0"/>
                <a:cs typeface="Times New Roman" pitchFamily="18" charset="0"/>
              </a:rPr>
              <a:t>Вступительные испытания для обучения по программам с полной военно-специальной подготовкой состоят из оценки уровня общеобразовательной подготовленности кандидатов по предметам: русский язык, химия, биология.</a:t>
            </a:r>
            <a:r>
              <a:rPr lang="ru-RU" sz="1400" dirty="0" smtClean="0"/>
              <a:t> </a:t>
            </a:r>
          </a:p>
          <a:p>
            <a:pPr indent="542925" algn="just"/>
            <a:r>
              <a:rPr lang="ru-RU" sz="1400" b="1" dirty="0" smtClean="0">
                <a:latin typeface="Times New Roman" pitchFamily="18" charset="0"/>
                <a:cs typeface="Times New Roman" pitchFamily="18" charset="0"/>
              </a:rPr>
              <a:t>Для кандидатов, поступающих на обучение по программе среднего профессионального образования (фельдшер), при оценке уровня общеобразова­тельной подготовленности учитываются результаты освоения ими образовательной программы среднего общего образования, указанные в представленных кандидатами документах об образовании.</a:t>
            </a:r>
            <a:r>
              <a:rPr lang="ru-RU" sz="1400" dirty="0" smtClean="0"/>
              <a:t> </a:t>
            </a:r>
          </a:p>
          <a:p>
            <a:pPr algn="r"/>
            <a:r>
              <a:rPr lang="ru-RU" sz="1400" b="1" dirty="0" smtClean="0">
                <a:latin typeface="Times New Roman" pitchFamily="18" charset="0"/>
                <a:cs typeface="Times New Roman" pitchFamily="18" charset="0"/>
              </a:rPr>
              <a:t>Адрес: 194044, г. Санкт-Петербург, ул. Академика Лебедева, д. 6;</a:t>
            </a:r>
          </a:p>
          <a:p>
            <a:pPr algn="r"/>
            <a:r>
              <a:rPr lang="ru-RU" sz="1400" b="1" dirty="0" smtClean="0">
                <a:latin typeface="Times New Roman" pitchFamily="18" charset="0"/>
                <a:cs typeface="Times New Roman" pitchFamily="18" charset="0"/>
              </a:rPr>
              <a:t>Телефон: 8 (812) 292-32-66; Сайт: </a:t>
            </a:r>
            <a:r>
              <a:rPr lang="ru-RU" sz="1400" b="1" dirty="0" err="1" smtClean="0">
                <a:latin typeface="Times New Roman" pitchFamily="18" charset="0"/>
                <a:cs typeface="Times New Roman" pitchFamily="18" charset="0"/>
              </a:rPr>
              <a:t>www.vmeda.org</a:t>
            </a:r>
            <a:endParaRPr lang="ru-RU" sz="1400" b="1" dirty="0" smtClean="0">
              <a:latin typeface="Times New Roman" pitchFamily="18" charset="0"/>
              <a:cs typeface="Times New Roman" pitchFamily="18" charset="0"/>
            </a:endParaRPr>
          </a:p>
          <a:p>
            <a:pPr algn="r"/>
            <a:endParaRPr lang="ru-RU"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7153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УЧЕБНО-НАУЧНЫЙ ЦЕНТР ВОЕННО-ВОЗДУШНЫХ СИЛ «ВОЕННО-ВОЗДУШНАЯ АКАДЕМИЯ </a:t>
            </a:r>
          </a:p>
          <a:p>
            <a:pPr lvl="0" algn="ctr" eaLnBrk="1" hangingPunct="1"/>
            <a:r>
              <a:rPr lang="ru-RU" b="1" dirty="0" smtClean="0">
                <a:latin typeface="Times New Roman" pitchFamily="18" charset="0"/>
                <a:ea typeface="Times New Roman" pitchFamily="18" charset="0"/>
                <a:cs typeface="Times New Roman" pitchFamily="18" charset="0"/>
              </a:rPr>
              <a:t>им. профессора Н.Е. ЖУКОВСКОГО и Ю.А. ГАГАРИНА»</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3" y="1171558"/>
            <a:ext cx="8786874" cy="6555641"/>
          </a:xfrm>
          <a:prstGeom prst="rect">
            <a:avLst/>
          </a:prstGeom>
        </p:spPr>
        <p:txBody>
          <a:bodyPr wrap="square">
            <a:spAutoFit/>
          </a:bodyPr>
          <a:lstStyle/>
          <a:p>
            <a:pPr indent="542925" algn="just"/>
            <a:r>
              <a:rPr lang="ru-RU" sz="1400" b="1" i="1" dirty="0" smtClean="0">
                <a:latin typeface="Times New Roman" pitchFamily="18" charset="0"/>
                <a:cs typeface="Times New Roman" pitchFamily="18" charset="0"/>
              </a:rPr>
              <a:t>8. </a:t>
            </a:r>
            <a:r>
              <a:rPr lang="ru-RU" sz="1400" b="1" i="1" dirty="0" smtClean="0">
                <a:solidFill>
                  <a:srgbClr val="FF0000"/>
                </a:solidFill>
                <a:latin typeface="Times New Roman" pitchFamily="18" charset="0"/>
                <a:cs typeface="Times New Roman" pitchFamily="18" charset="0"/>
              </a:rPr>
              <a:t>14.05.04</a:t>
            </a:r>
            <a:r>
              <a:rPr lang="ru-RU" sz="1400" b="1" i="1" dirty="0" smtClean="0">
                <a:latin typeface="Times New Roman" pitchFamily="18" charset="0"/>
                <a:cs typeface="Times New Roman" pitchFamily="18" charset="0"/>
              </a:rPr>
              <a:t> «Электроника и автоматика физических установок». Специализация:  «Системы автоматизации физических установок и их элементы». Квалификация – «Инженер-физик».</a:t>
            </a:r>
          </a:p>
          <a:p>
            <a:pPr indent="542925" algn="just"/>
            <a:r>
              <a:rPr lang="ru-RU" sz="1400" b="1" i="1" dirty="0" smtClean="0">
                <a:latin typeface="Times New Roman" pitchFamily="18" charset="0"/>
                <a:cs typeface="Times New Roman" pitchFamily="18" charset="0"/>
              </a:rPr>
              <a:t>9. </a:t>
            </a:r>
            <a:r>
              <a:rPr lang="ru-RU" sz="1400" b="1" i="1" dirty="0" smtClean="0">
                <a:solidFill>
                  <a:srgbClr val="FF0000"/>
                </a:solidFill>
                <a:latin typeface="Times New Roman" pitchFamily="18" charset="0"/>
                <a:cs typeface="Times New Roman" pitchFamily="18" charset="0"/>
              </a:rPr>
              <a:t>15.05.02 </a:t>
            </a:r>
            <a:r>
              <a:rPr lang="ru-RU" sz="1400" b="1" i="1" dirty="0" smtClean="0">
                <a:latin typeface="Times New Roman" pitchFamily="18" charset="0"/>
                <a:cs typeface="Times New Roman" pitchFamily="18" charset="0"/>
              </a:rPr>
              <a:t>«Робототехника военного и специального назначения».</a:t>
            </a:r>
          </a:p>
          <a:p>
            <a:pPr indent="542925" algn="just"/>
            <a:r>
              <a:rPr lang="ru-RU" sz="1400" b="1" i="1" dirty="0" smtClean="0">
                <a:latin typeface="Times New Roman" pitchFamily="18" charset="0"/>
                <a:cs typeface="Times New Roman" pitchFamily="18" charset="0"/>
              </a:rPr>
              <a:t>Специализация: а) «Разведывательные робототехнические комплексы специального назначения»; б) «Беспилотные авиационные системы специального назначения», в) «Системы управления робототехнических комплексов специального назначения». Квалификация – «Инженер».</a:t>
            </a:r>
          </a:p>
          <a:p>
            <a:pPr indent="542925" algn="just"/>
            <a:r>
              <a:rPr lang="ru-RU" sz="1400" b="1" i="1" dirty="0" smtClean="0">
                <a:latin typeface="Times New Roman" pitchFamily="18" charset="0"/>
                <a:cs typeface="Times New Roman" pitchFamily="18" charset="0"/>
              </a:rPr>
              <a:t>10. </a:t>
            </a:r>
            <a:r>
              <a:rPr lang="ru-RU" sz="1400" b="1" i="1" dirty="0" smtClean="0">
                <a:solidFill>
                  <a:srgbClr val="FF0000"/>
                </a:solidFill>
                <a:latin typeface="Times New Roman" pitchFamily="18" charset="0"/>
                <a:cs typeface="Times New Roman" pitchFamily="18" charset="0"/>
              </a:rPr>
              <a:t>16.05.01</a:t>
            </a:r>
            <a:r>
              <a:rPr lang="ru-RU" sz="1400" b="1" i="1" dirty="0" smtClean="0">
                <a:latin typeface="Times New Roman" pitchFamily="18" charset="0"/>
                <a:cs typeface="Times New Roman" pitchFamily="18" charset="0"/>
              </a:rPr>
              <a:t> «Специальные системы жизнеобеспечения».</a:t>
            </a:r>
          </a:p>
          <a:p>
            <a:pPr indent="542925" algn="just"/>
            <a:r>
              <a:rPr lang="ru-RU" sz="1400" b="1" i="1" dirty="0" smtClean="0">
                <a:latin typeface="Times New Roman" pitchFamily="18" charset="0"/>
                <a:cs typeface="Times New Roman" pitchFamily="18" charset="0"/>
              </a:rPr>
              <a:t>Специализация: «Криогенная техника и специальные системы жизнеобеспечения» – «Инженер по эксплуатации специальных систем жизнеобеспечения».</a:t>
            </a:r>
          </a:p>
          <a:p>
            <a:pPr indent="542925" algn="just"/>
            <a:r>
              <a:rPr lang="ru-RU" sz="1400" b="1" i="1" dirty="0" smtClean="0">
                <a:latin typeface="Times New Roman" pitchFamily="18" charset="0"/>
                <a:cs typeface="Times New Roman" pitchFamily="18" charset="0"/>
              </a:rPr>
              <a:t>11. </a:t>
            </a:r>
            <a:r>
              <a:rPr lang="ru-RU" sz="1400" b="1" i="1" dirty="0" smtClean="0">
                <a:solidFill>
                  <a:srgbClr val="FF0000"/>
                </a:solidFill>
                <a:latin typeface="Times New Roman" pitchFamily="18" charset="0"/>
                <a:cs typeface="Times New Roman" pitchFamily="18" charset="0"/>
              </a:rPr>
              <a:t>23.05.02</a:t>
            </a:r>
            <a:r>
              <a:rPr lang="ru-RU" sz="1400" b="1" i="1" dirty="0" smtClean="0">
                <a:latin typeface="Times New Roman" pitchFamily="18" charset="0"/>
                <a:cs typeface="Times New Roman" pitchFamily="18" charset="0"/>
              </a:rPr>
              <a:t> «Транспортные средства специального назначения».</a:t>
            </a:r>
          </a:p>
          <a:p>
            <a:pPr indent="542925" algn="just"/>
            <a:r>
              <a:rPr lang="ru-RU" sz="1400" b="1" i="1" dirty="0" smtClean="0">
                <a:latin typeface="Times New Roman" pitchFamily="18" charset="0"/>
                <a:cs typeface="Times New Roman" pitchFamily="18" charset="0"/>
              </a:rPr>
              <a:t>Специализация:  «Наземные транспортные средства и комплексы аэродромно-технического обеспечения полётов авиации». Квалификация – «Инженер».</a:t>
            </a:r>
          </a:p>
          <a:p>
            <a:pPr indent="542925" algn="just"/>
            <a:r>
              <a:rPr lang="ru-RU" sz="1400" b="1" i="1" dirty="0" smtClean="0">
                <a:latin typeface="Times New Roman" pitchFamily="18" charset="0"/>
                <a:cs typeface="Times New Roman" pitchFamily="18" charset="0"/>
              </a:rPr>
              <a:t>12. </a:t>
            </a:r>
            <a:r>
              <a:rPr lang="ru-RU" sz="1400" b="1" i="1" dirty="0" smtClean="0">
                <a:solidFill>
                  <a:srgbClr val="FF0000"/>
                </a:solidFill>
                <a:latin typeface="Times New Roman" pitchFamily="18" charset="0"/>
                <a:cs typeface="Times New Roman" pitchFamily="18" charset="0"/>
              </a:rPr>
              <a:t>24.05.05</a:t>
            </a:r>
            <a:r>
              <a:rPr lang="ru-RU" sz="1400" b="1" i="1" dirty="0" smtClean="0">
                <a:latin typeface="Times New Roman" pitchFamily="18" charset="0"/>
                <a:cs typeface="Times New Roman" pitchFamily="18" charset="0"/>
              </a:rPr>
              <a:t> «Интегрированные системы летательных аппаратов». </a:t>
            </a:r>
          </a:p>
          <a:p>
            <a:pPr indent="542925" algn="just"/>
            <a:r>
              <a:rPr lang="ru-RU" sz="1400" b="1" i="1" dirty="0" smtClean="0">
                <a:latin typeface="Times New Roman" pitchFamily="18" charset="0"/>
                <a:cs typeface="Times New Roman" pitchFamily="18" charset="0"/>
              </a:rPr>
              <a:t>Специализация:  «Эксплуатация авиационного вооружения комплексов с беспилотными летательными аппаратами». Квалификация – «Инженер».</a:t>
            </a:r>
          </a:p>
          <a:p>
            <a:pPr indent="542925" algn="just"/>
            <a:r>
              <a:rPr lang="ru-RU" sz="1400" b="1" i="1" dirty="0" smtClean="0">
                <a:latin typeface="Times New Roman" pitchFamily="18" charset="0"/>
                <a:cs typeface="Times New Roman" pitchFamily="18" charset="0"/>
              </a:rPr>
              <a:t>13. </a:t>
            </a:r>
            <a:r>
              <a:rPr lang="ru-RU" sz="1400" b="1" i="1" dirty="0" smtClean="0">
                <a:solidFill>
                  <a:srgbClr val="FF0000"/>
                </a:solidFill>
                <a:latin typeface="Times New Roman" pitchFamily="18" charset="0"/>
                <a:cs typeface="Times New Roman" pitchFamily="18" charset="0"/>
              </a:rPr>
              <a:t>25.05.01</a:t>
            </a:r>
            <a:r>
              <a:rPr lang="ru-RU" sz="1400" b="1" i="1" dirty="0" smtClean="0">
                <a:latin typeface="Times New Roman" pitchFamily="18" charset="0"/>
                <a:cs typeface="Times New Roman" pitchFamily="18" charset="0"/>
              </a:rPr>
              <a:t> «Техническая эксплуатация и восстановление боевых летательных аппаратов и двигателей». </a:t>
            </a:r>
          </a:p>
          <a:p>
            <a:pPr indent="542925" algn="just"/>
            <a:r>
              <a:rPr lang="ru-RU" sz="1400" b="1" i="1" dirty="0" smtClean="0">
                <a:latin typeface="Times New Roman" pitchFamily="18" charset="0"/>
                <a:cs typeface="Times New Roman" pitchFamily="18" charset="0"/>
              </a:rPr>
              <a:t>Специализация:  «Применение и техническая эксплуатация беспилотных летательных аппаратов и двигателей</a:t>
            </a:r>
            <a:r>
              <a:rPr lang="ru-RU" sz="1400" i="1" dirty="0" smtClean="0"/>
              <a:t> </a:t>
            </a:r>
            <a:r>
              <a:rPr lang="ru-RU" sz="1400" b="1" i="1" dirty="0" smtClean="0">
                <a:latin typeface="Times New Roman" pitchFamily="18" charset="0"/>
                <a:cs typeface="Times New Roman" pitchFamily="18" charset="0"/>
              </a:rPr>
              <a:t>». Квалификация – «Инженер по эксплуатации летательных аппаратов».</a:t>
            </a:r>
          </a:p>
          <a:p>
            <a:pPr indent="542925" algn="just"/>
            <a:r>
              <a:rPr lang="ru-RU" sz="1400" b="1" i="1" dirty="0" smtClean="0">
                <a:latin typeface="Times New Roman" pitchFamily="18" charset="0"/>
                <a:cs typeface="Times New Roman" pitchFamily="18" charset="0"/>
              </a:rPr>
              <a:t>14. </a:t>
            </a:r>
            <a:r>
              <a:rPr lang="ru-RU" sz="1400" b="1" i="1" dirty="0" smtClean="0">
                <a:solidFill>
                  <a:srgbClr val="FF0000"/>
                </a:solidFill>
                <a:latin typeface="Times New Roman" pitchFamily="18" charset="0"/>
                <a:cs typeface="Times New Roman" pitchFamily="18" charset="0"/>
              </a:rPr>
              <a:t>25.05.02</a:t>
            </a:r>
            <a:r>
              <a:rPr lang="ru-RU" sz="1400" b="1" i="1" dirty="0" smtClean="0">
                <a:latin typeface="Times New Roman" pitchFamily="18" charset="0"/>
                <a:cs typeface="Times New Roman" pitchFamily="18" charset="0"/>
              </a:rPr>
              <a:t> «Техническая эксплуатация и восстановление </a:t>
            </a:r>
            <a:r>
              <a:rPr lang="ru-RU" sz="1400" b="1" i="1" dirty="0" err="1" smtClean="0">
                <a:latin typeface="Times New Roman" pitchFamily="18" charset="0"/>
                <a:cs typeface="Times New Roman" pitchFamily="18" charset="0"/>
              </a:rPr>
              <a:t>электросистем</a:t>
            </a:r>
            <a:r>
              <a:rPr lang="ru-RU" sz="1400" b="1" i="1" dirty="0" smtClean="0">
                <a:latin typeface="Times New Roman" pitchFamily="18" charset="0"/>
                <a:cs typeface="Times New Roman" pitchFamily="18" charset="0"/>
              </a:rPr>
              <a:t> и пилотажно-навигационных комплексов боевых летательных аппаратов». </a:t>
            </a:r>
          </a:p>
          <a:p>
            <a:pPr indent="542925" algn="just"/>
            <a:r>
              <a:rPr lang="ru-RU" sz="1400" b="1" i="1" dirty="0" smtClean="0">
                <a:latin typeface="Times New Roman" pitchFamily="18" charset="0"/>
                <a:cs typeface="Times New Roman" pitchFamily="18" charset="0"/>
              </a:rPr>
              <a:t>Специализация: «Применение и эксплуатация авиационного оборудования комплексов с беспилотными летательными аппаратами». Квалификация – «Инженер по эксплуатации </a:t>
            </a:r>
            <a:r>
              <a:rPr lang="ru-RU" sz="1400" b="1" i="1" dirty="0" err="1" smtClean="0">
                <a:latin typeface="Times New Roman" pitchFamily="18" charset="0"/>
                <a:cs typeface="Times New Roman" pitchFamily="18" charset="0"/>
              </a:rPr>
              <a:t>электросистем</a:t>
            </a:r>
            <a:r>
              <a:rPr lang="ru-RU" sz="1400" b="1" i="1" dirty="0" smtClean="0">
                <a:latin typeface="Times New Roman" pitchFamily="18" charset="0"/>
                <a:cs typeface="Times New Roman" pitchFamily="18" charset="0"/>
              </a:rPr>
              <a:t> и электронной автоматики летательных аппаратов».</a:t>
            </a:r>
          </a:p>
          <a:p>
            <a:pPr indent="542925" algn="just"/>
            <a:r>
              <a:rPr lang="ru-RU" sz="1400" b="1" i="1" dirty="0" smtClean="0">
                <a:latin typeface="Times New Roman" pitchFamily="18" charset="0"/>
                <a:cs typeface="Times New Roman" pitchFamily="18" charset="0"/>
              </a:rPr>
              <a:t>15. </a:t>
            </a:r>
            <a:r>
              <a:rPr lang="ru-RU" sz="1400" b="1" i="1" dirty="0" smtClean="0">
                <a:solidFill>
                  <a:srgbClr val="FF0000"/>
                </a:solidFill>
                <a:latin typeface="Times New Roman" pitchFamily="18" charset="0"/>
                <a:cs typeface="Times New Roman" pitchFamily="18" charset="0"/>
              </a:rPr>
              <a:t>25.05.03</a:t>
            </a:r>
            <a:r>
              <a:rPr lang="ru-RU" sz="1400" b="1" i="1" dirty="0" smtClean="0">
                <a:latin typeface="Times New Roman" pitchFamily="18" charset="0"/>
                <a:cs typeface="Times New Roman" pitchFamily="18" charset="0"/>
              </a:rPr>
              <a:t> «Техническая эксплуатация транспортного радиооборудования».</a:t>
            </a:r>
          </a:p>
          <a:p>
            <a:pPr algn="just"/>
            <a:r>
              <a:rPr lang="ru-RU" sz="1400" b="1" i="1" dirty="0" smtClean="0">
                <a:latin typeface="Times New Roman" pitchFamily="18" charset="0"/>
                <a:cs typeface="Times New Roman" pitchFamily="18" charset="0"/>
              </a:rPr>
              <a:t>            Специализация:  а) «Техническая эксплуатация радиоэлектронных комплексов воздушных судов», б) «Применение и эксплуатация радиоэлектронного оборудования комплексов с беспилотными летательными аппаратами». Квалификация – «Инженер».</a:t>
            </a:r>
          </a:p>
          <a:p>
            <a:pPr indent="542925" algn="just"/>
            <a:endParaRPr lang="ru-RU" sz="1400" b="1" i="1" dirty="0" smtClean="0">
              <a:latin typeface="Times New Roman" pitchFamily="18" charset="0"/>
              <a:cs typeface="Times New Roman" pitchFamily="18" charset="0"/>
            </a:endParaRPr>
          </a:p>
          <a:p>
            <a:pPr indent="542925" algn="just"/>
            <a:endParaRPr lang="ru-RU" sz="1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17587" y="99988"/>
            <a:ext cx="750099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ВОЕННЫЙ ИНСТИТУТ ФИЗИЧЕСКОЙ КУЛЬТУРЫ</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(г. САНКТ-ПЕТЕРБУРГ)</a:t>
            </a:r>
          </a:p>
        </p:txBody>
      </p:sp>
      <p:sp>
        <p:nvSpPr>
          <p:cNvPr id="19" name="Текст 18"/>
          <p:cNvSpPr>
            <a:spLocks noGrp="1"/>
          </p:cNvSpPr>
          <p:nvPr>
            <p:ph type="body" sz="half" idx="2"/>
          </p:nvPr>
        </p:nvSpPr>
        <p:spPr>
          <a:xfrm>
            <a:off x="5718181" y="1100120"/>
            <a:ext cx="3786214" cy="3571900"/>
          </a:xfrm>
          <a:solidFill>
            <a:schemeClr val="tx2">
              <a:lumMod val="65000"/>
              <a:lumOff val="35000"/>
            </a:schemeClr>
          </a:solidFill>
        </p:spPr>
        <p:txBody>
          <a:bodyPr/>
          <a:lstStyle/>
          <a:p>
            <a:r>
              <a:rPr lang="ru-RU" sz="2100" dirty="0" smtClean="0">
                <a:solidFill>
                  <a:schemeClr val="bg1"/>
                </a:solidFill>
                <a:latin typeface="Arial Black" pitchFamily="34" charset="0"/>
              </a:rPr>
              <a:t>Военный институт физической культуры осуществляет подготовку и переподготовку для Вооруженных сил Российской Федерации специалистов в области физической культуры и спорта</a:t>
            </a:r>
            <a:endParaRPr lang="ru-RU" sz="2000" dirty="0">
              <a:solidFill>
                <a:schemeClr val="bg1"/>
              </a:solidFill>
              <a:latin typeface="Arial Black" pitchFamily="34" charset="0"/>
            </a:endParaRPr>
          </a:p>
        </p:txBody>
      </p:sp>
      <p:sp>
        <p:nvSpPr>
          <p:cNvPr id="22" name="Прямоугольник 21"/>
          <p:cNvSpPr/>
          <p:nvPr/>
        </p:nvSpPr>
        <p:spPr>
          <a:xfrm>
            <a:off x="646082" y="4672020"/>
            <a:ext cx="8929751"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История Военного института физической культуры берет свое начало с 1909 года, когда остро встал вопрос о создании высшего военно-учебного заведения, которое занималось бы подготовкой военно-физкультурных кадров для армии и флота. Военный институт физической культуры – единственное в России учреждение высшего образования, осуществляющее подготовку и переподготовку для Вооруженных Сил Российской Федерации квалифицированных специалистов с высшим и средним профессиональным образованием в области физической культуры и спорта, физической подготовки, служебно-прикладной физической подготовки. Курсанты и слушатели имеют возможность наряду с дипломом о высшем образовании получить квалификацию тренера и судьи по различным видам спорта, также квалификацию инструктора по разделам специальной физической подготовки, участвовать в научной деятельности. Обучение осуществляется по программам с полной (высшее образование) и средней (среднее профессиональное образование) военно-специальной подготовкой. </a:t>
            </a:r>
            <a:endParaRPr lang="ru-RU" sz="1400" b="1" dirty="0">
              <a:latin typeface="Times New Roman" pitchFamily="18" charset="0"/>
              <a:cs typeface="Times New Roman" pitchFamily="18" charset="0"/>
            </a:endParaRPr>
          </a:p>
        </p:txBody>
      </p:sp>
      <p:pic>
        <p:nvPicPr>
          <p:cNvPr id="14" name="Рисунок 13" descr="https://ens.mil.ru/files/morf/Vifk.jpg"/>
          <p:cNvPicPr/>
          <p:nvPr/>
        </p:nvPicPr>
        <p:blipFill>
          <a:blip r:embed="rId5">
            <a:extLst>
              <a:ext uri="{28A0092B-C50C-407E-A947-70E740481C1C}">
                <a14:useLocalDpi xmlns:a14="http://schemas.microsoft.com/office/drawing/2010/main" val="0"/>
              </a:ext>
            </a:extLst>
          </a:blip>
          <a:srcRect/>
          <a:stretch>
            <a:fillRect/>
          </a:stretch>
        </p:blipFill>
        <p:spPr bwMode="auto">
          <a:xfrm>
            <a:off x="788959" y="1100120"/>
            <a:ext cx="4929222" cy="3571900"/>
          </a:xfrm>
          <a:prstGeom prst="rect">
            <a:avLst/>
          </a:prstGeom>
          <a:noFill/>
          <a:ln>
            <a:noFill/>
          </a:ln>
        </p:spPr>
      </p:pic>
      <p:pic>
        <p:nvPicPr>
          <p:cNvPr id="15" name="Picture 2"/>
          <p:cNvPicPr>
            <a:picLocks noChangeAspect="1" noChangeArrowheads="1"/>
          </p:cNvPicPr>
          <p:nvPr/>
        </p:nvPicPr>
        <p:blipFill>
          <a:blip r:embed="rId6" cstate="print"/>
          <a:srcRect/>
          <a:stretch>
            <a:fillRect/>
          </a:stretch>
        </p:blipFill>
        <p:spPr bwMode="auto">
          <a:xfrm>
            <a:off x="8575701" y="0"/>
            <a:ext cx="804861" cy="10172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89025" y="171426"/>
            <a:ext cx="707236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ИНСТИТУТ ФИЗИЧЕСКОЙ КУЛЬТУРЫ       (г. Санкт-Петербург)</a:t>
            </a:r>
            <a:endParaRPr lang="ru-RU" dirty="0" smtClean="0">
              <a:latin typeface="Times New Roman" pitchFamily="18" charset="0"/>
              <a:cs typeface="Times New Roman" pitchFamily="18" charset="0"/>
            </a:endParaRPr>
          </a:p>
        </p:txBody>
      </p:sp>
      <p:sp>
        <p:nvSpPr>
          <p:cNvPr id="14" name="Прямоугольник 13"/>
          <p:cNvSpPr/>
          <p:nvPr/>
        </p:nvSpPr>
        <p:spPr>
          <a:xfrm>
            <a:off x="788959" y="957244"/>
            <a:ext cx="8715436" cy="6340197"/>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«Военный институт физической культуры» – осуществляет подготовку и переподготовку для Вооруженных Сил Российской Федерации квалифицированных специалистов с высшим и средним профессиональным образованием в области физической культуры и спорта, физической подготовки, служебно-прикладной физической подготовки. Срок обучения по программе с полной военно-специальной подготовкой (высшее образование) – 5 лет, со средней военно-специальной подготовкой (среднего профессионального образования) – 2 года 10 месяцев.</a:t>
            </a:r>
          </a:p>
          <a:p>
            <a:pPr indent="542925" algn="just"/>
            <a:r>
              <a:rPr lang="ru-RU" sz="1400" b="1" dirty="0" smtClean="0">
                <a:latin typeface="Times New Roman" pitchFamily="18" charset="0"/>
                <a:cs typeface="Times New Roman" pitchFamily="18" charset="0"/>
              </a:rPr>
              <a:t>1. Высшее образование. Вступительные испытания: русский язык, биология. Выпускникам присваивается воинское звание «лейтенант» и выдается диплом о высшем образовании с квалификацией «специалист по физической культуре и спорту». Они назначаются на должности: преподаватель кафедры физической подготовки вузов Минобороны России и преподаватель отдельной дисциплины (физическая культура); помощник командира воинской части по физической подготовке – начальник физической подготовки воинской части; командир взвода инструкторов по физической подготовке воинской части.</a:t>
            </a:r>
          </a:p>
          <a:p>
            <a:pPr indent="542925" algn="just"/>
            <a:r>
              <a:rPr lang="ru-RU" sz="1400" b="1" dirty="0" smtClean="0">
                <a:latin typeface="Times New Roman" pitchFamily="18" charset="0"/>
                <a:cs typeface="Times New Roman" pitchFamily="18" charset="0"/>
              </a:rPr>
              <a:t>Выпускникам, успешно окончившим обучение по программе средней военно-специальной подготовки, выдается диплом о среднем профессиональном образовании с квалификацией «Педагог по физической культуре и спорту», и они назначаются на должности инструкторов по физической подготовке в воинские части всех родов войск и видов ВС РФ. </a:t>
            </a:r>
          </a:p>
          <a:p>
            <a:pPr indent="542925" algn="just"/>
            <a:r>
              <a:rPr lang="ru-RU" sz="1400" b="1" dirty="0" smtClean="0">
                <a:latin typeface="Times New Roman" pitchFamily="18" charset="0"/>
                <a:cs typeface="Times New Roman" pitchFamily="18" charset="0"/>
              </a:rPr>
              <a:t>2. Основными направлениями профессиональной деятельности выпускника являются:</a:t>
            </a:r>
          </a:p>
          <a:p>
            <a:pPr algn="just"/>
            <a:r>
              <a:rPr lang="ru-RU" sz="1400" b="1" dirty="0" smtClean="0">
                <a:latin typeface="Times New Roman" pitchFamily="18" charset="0"/>
                <a:cs typeface="Times New Roman" pitchFamily="18" charset="0"/>
              </a:rPr>
              <a:t>- с высшим образованием: организация, обеспечение и проведение служебно-прикладной физической подготовки; управление и административно-хозяйственная деятельность в сфере физической культуры и спорта; физическое воспитание, образование, научно-исследовательская деятельность; спорт, двигательная рекреация, реабилитация, пропаганда здорового образа жизни.</a:t>
            </a:r>
          </a:p>
          <a:p>
            <a:pPr algn="just"/>
            <a:r>
              <a:rPr lang="ru-RU" sz="1400" b="1" dirty="0" smtClean="0">
                <a:latin typeface="Times New Roman" pitchFamily="18" charset="0"/>
                <a:cs typeface="Times New Roman" pitchFamily="18" charset="0"/>
              </a:rPr>
              <a:t>- со средним профессиональным образованием: организация, обеспечение и проведение физической и специальной подготовки в частях и подразделениях ВС РФ; физическое воспитание, двигательная рекреация, реабилитация и пропаганда здорового образа жизни в интересах военной службы.</a:t>
            </a:r>
          </a:p>
          <a:p>
            <a:pPr algn="r"/>
            <a:r>
              <a:rPr lang="ru-RU" sz="1400" b="1" dirty="0" smtClean="0">
                <a:latin typeface="Times New Roman" pitchFamily="18" charset="0"/>
                <a:cs typeface="Times New Roman" pitchFamily="18" charset="0"/>
              </a:rPr>
              <a:t>Адрес: 194044, г. Санкт-Петербург, Большой </a:t>
            </a:r>
            <a:r>
              <a:rPr lang="ru-RU" sz="1400" b="1" dirty="0" err="1" smtClean="0">
                <a:latin typeface="Times New Roman" pitchFamily="18" charset="0"/>
                <a:cs typeface="Times New Roman" pitchFamily="18" charset="0"/>
              </a:rPr>
              <a:t>Сампсониевский</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пр-т</a:t>
            </a:r>
            <a:r>
              <a:rPr lang="ru-RU" sz="1400" b="1" dirty="0" smtClean="0">
                <a:latin typeface="Times New Roman" pitchFamily="18" charset="0"/>
                <a:cs typeface="Times New Roman" pitchFamily="18" charset="0"/>
              </a:rPr>
              <a:t>, д. 63;</a:t>
            </a:r>
          </a:p>
          <a:p>
            <a:pPr algn="r"/>
            <a:r>
              <a:rPr lang="ru-RU" sz="1400" b="1" dirty="0" smtClean="0">
                <a:latin typeface="Times New Roman" pitchFamily="18" charset="0"/>
                <a:cs typeface="Times New Roman" pitchFamily="18" charset="0"/>
              </a:rPr>
              <a:t>Телефон: 8 (812) 292-31-</a:t>
            </a:r>
            <a:r>
              <a:rPr lang="en-US" sz="1400" b="1" dirty="0" smtClean="0">
                <a:latin typeface="Times New Roman" pitchFamily="18" charset="0"/>
                <a:cs typeface="Times New Roman" pitchFamily="18" charset="0"/>
              </a:rPr>
              <a:t>46</a:t>
            </a:r>
            <a:r>
              <a:rPr lang="ru-RU" sz="1400" b="1" dirty="0" smtClean="0">
                <a:latin typeface="Times New Roman" pitchFamily="18" charset="0"/>
                <a:cs typeface="Times New Roman" pitchFamily="18" charset="0"/>
              </a:rPr>
              <a:t>; </a:t>
            </a:r>
          </a:p>
          <a:p>
            <a:pPr algn="r"/>
            <a:r>
              <a:rPr lang="en-US" sz="1400" b="1" dirty="0" smtClean="0">
                <a:latin typeface="Times New Roman" pitchFamily="18" charset="0"/>
                <a:cs typeface="Times New Roman" pitchFamily="18" charset="0"/>
              </a:rPr>
              <a:t>E-mail</a:t>
            </a:r>
            <a:r>
              <a:rPr lang="ru-RU" sz="1400" b="1" dirty="0" smtClean="0">
                <a:latin typeface="Times New Roman" pitchFamily="18" charset="0"/>
                <a:cs typeface="Times New Roman" pitchFamily="18" charset="0"/>
              </a:rPr>
              <a:t>: </a:t>
            </a:r>
            <a:r>
              <a:rPr lang="en-US" sz="1400" b="1" smtClean="0">
                <a:latin typeface="Times New Roman" pitchFamily="18" charset="0"/>
                <a:cs typeface="Times New Roman" pitchFamily="18" charset="0"/>
              </a:rPr>
              <a:t>vifk_9@mil.ru</a:t>
            </a:r>
            <a:endParaRPr lang="ru-RU"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99988"/>
            <a:ext cx="77153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ВОЕННЫЙ УЧЕБНО-НАУЧНЫЙ ЦЕНТР ВОЕННО-ВОЗДУШНЫХ СИЛ «ВОЕННО-ВОЗДУШНАЯ АКАДЕМИЯ </a:t>
            </a:r>
          </a:p>
          <a:p>
            <a:pPr lvl="0" algn="ctr" eaLnBrk="1" hangingPunct="1"/>
            <a:r>
              <a:rPr lang="ru-RU" b="1" dirty="0" smtClean="0">
                <a:latin typeface="Times New Roman" pitchFamily="18" charset="0"/>
                <a:ea typeface="Times New Roman" pitchFamily="18" charset="0"/>
                <a:cs typeface="Times New Roman" pitchFamily="18" charset="0"/>
              </a:rPr>
              <a:t>им. профессора Н.Е. ЖУКОВСКОГО и Ю.А. ГАГАРИНА»</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3" y="1028682"/>
            <a:ext cx="8786874" cy="6340197"/>
          </a:xfrm>
          <a:prstGeom prst="rect">
            <a:avLst/>
          </a:prstGeom>
        </p:spPr>
        <p:txBody>
          <a:bodyPr wrap="square">
            <a:spAutoFit/>
          </a:bodyPr>
          <a:lstStyle/>
          <a:p>
            <a:pPr indent="542925" algn="just"/>
            <a:r>
              <a:rPr lang="ru-RU" sz="1400" b="1" i="1" dirty="0" smtClean="0">
                <a:latin typeface="Times New Roman" pitchFamily="18" charset="0"/>
                <a:cs typeface="Times New Roman" pitchFamily="18" charset="0"/>
              </a:rPr>
              <a:t>16. </a:t>
            </a:r>
            <a:r>
              <a:rPr lang="ru-RU" sz="1400" b="1" i="1" dirty="0" smtClean="0">
                <a:solidFill>
                  <a:srgbClr val="FF0000"/>
                </a:solidFill>
                <a:latin typeface="Times New Roman" pitchFamily="18" charset="0"/>
                <a:cs typeface="Times New Roman" pitchFamily="18" charset="0"/>
              </a:rPr>
              <a:t>27.05.02</a:t>
            </a:r>
            <a:r>
              <a:rPr lang="ru-RU" sz="1400" b="1" i="1" dirty="0" smtClean="0">
                <a:latin typeface="Times New Roman" pitchFamily="18" charset="0"/>
                <a:cs typeface="Times New Roman" pitchFamily="18" charset="0"/>
              </a:rPr>
              <a:t> «Метрологическое обеспечение вооружения и военной техники».</a:t>
            </a:r>
          </a:p>
          <a:p>
            <a:pPr indent="542925" algn="just"/>
            <a:r>
              <a:rPr lang="ru-RU" sz="1400" b="1" i="1" dirty="0" smtClean="0">
                <a:latin typeface="Times New Roman" pitchFamily="18" charset="0"/>
                <a:cs typeface="Times New Roman" pitchFamily="18" charset="0"/>
              </a:rPr>
              <a:t>Специализация: «Метрологическое обеспечение вооружения и военной техники». Квалификация – «Инженер-метролог». </a:t>
            </a:r>
          </a:p>
          <a:p>
            <a:pPr indent="542925" algn="just"/>
            <a:r>
              <a:rPr lang="ru-RU" sz="1400" b="1" i="1" dirty="0" smtClean="0">
                <a:latin typeface="Times New Roman" pitchFamily="18" charset="0"/>
                <a:cs typeface="Times New Roman" pitchFamily="18" charset="0"/>
              </a:rPr>
              <a:t>17. </a:t>
            </a:r>
            <a:r>
              <a:rPr lang="ru-RU" sz="1400" b="1" i="1" dirty="0" smtClean="0">
                <a:solidFill>
                  <a:srgbClr val="FF0000"/>
                </a:solidFill>
                <a:latin typeface="Times New Roman" pitchFamily="18" charset="0"/>
                <a:cs typeface="Times New Roman" pitchFamily="18" charset="0"/>
              </a:rPr>
              <a:t>56.05.01</a:t>
            </a:r>
            <a:r>
              <a:rPr lang="ru-RU" sz="1400" b="1" i="1" dirty="0" smtClean="0">
                <a:latin typeface="Times New Roman" pitchFamily="18" charset="0"/>
                <a:cs typeface="Times New Roman" pitchFamily="18" charset="0"/>
              </a:rPr>
              <a:t> «Тыловое обеспечение».</a:t>
            </a:r>
          </a:p>
          <a:p>
            <a:pPr indent="542925" algn="just"/>
            <a:r>
              <a:rPr lang="ru-RU" sz="1400" b="1" i="1" dirty="0" smtClean="0">
                <a:latin typeface="Times New Roman" pitchFamily="18" charset="0"/>
                <a:cs typeface="Times New Roman" pitchFamily="18" charset="0"/>
              </a:rPr>
              <a:t>Специализации: а) «Обеспечение войск (сил) авиационно-техническим имуществом», б) «Обеспечение войск (сил) авиационным вооружением». Квалификация – «Специалист».</a:t>
            </a:r>
          </a:p>
          <a:p>
            <a:pPr indent="542925" algn="just"/>
            <a:r>
              <a:rPr lang="ru-RU" sz="1400" b="1" i="1" dirty="0" smtClean="0">
                <a:latin typeface="Times New Roman" pitchFamily="18" charset="0"/>
                <a:cs typeface="Times New Roman" pitchFamily="18" charset="0"/>
              </a:rPr>
              <a:t>18. </a:t>
            </a:r>
            <a:r>
              <a:rPr lang="ru-RU" sz="1400" b="1" i="1" dirty="0" smtClean="0">
                <a:solidFill>
                  <a:srgbClr val="FF0000"/>
                </a:solidFill>
                <a:latin typeface="Times New Roman" pitchFamily="18" charset="0"/>
                <a:cs typeface="Times New Roman" pitchFamily="18" charset="0"/>
              </a:rPr>
              <a:t>56.05.04</a:t>
            </a:r>
            <a:r>
              <a:rPr lang="ru-RU" sz="1400" b="1" i="1" dirty="0" smtClean="0">
                <a:latin typeface="Times New Roman" pitchFamily="18" charset="0"/>
                <a:cs typeface="Times New Roman" pitchFamily="18" charset="0"/>
              </a:rPr>
              <a:t> «Управление персоналом» (ВС РФ, другие войска, воинские формирования и приравненные к ним органы РФ). </a:t>
            </a:r>
          </a:p>
          <a:p>
            <a:pPr indent="542925" algn="just"/>
            <a:r>
              <a:rPr lang="ru-RU" sz="1400" b="1" i="1" dirty="0" smtClean="0">
                <a:latin typeface="Times New Roman" pitchFamily="18" charset="0"/>
                <a:cs typeface="Times New Roman" pitchFamily="18" charset="0"/>
              </a:rPr>
              <a:t>Специализация: «Кадровая и организационно-мобилизационная работа». Квалификация – «Специалист в области управления».</a:t>
            </a:r>
          </a:p>
          <a:p>
            <a:pPr lvl="0" indent="542925" algn="just"/>
            <a:r>
              <a:rPr lang="ru-RU" sz="1400" b="1" i="1" dirty="0" smtClean="0">
                <a:latin typeface="Times New Roman" pitchFamily="18" charset="0"/>
                <a:cs typeface="Times New Roman" pitchFamily="18" charset="0"/>
              </a:rPr>
              <a:t>19. </a:t>
            </a:r>
            <a:r>
              <a:rPr lang="ru-RU" sz="1400" b="1" i="1" dirty="0" smtClean="0">
                <a:solidFill>
                  <a:srgbClr val="FF0000"/>
                </a:solidFill>
                <a:latin typeface="Times New Roman" pitchFamily="18" charset="0"/>
                <a:cs typeface="Times New Roman" pitchFamily="18" charset="0"/>
              </a:rPr>
              <a:t>56.05.08</a:t>
            </a:r>
            <a:r>
              <a:rPr lang="ru-RU" sz="1400" b="1" i="1" dirty="0" smtClean="0">
                <a:latin typeface="Times New Roman" pitchFamily="18" charset="0"/>
                <a:cs typeface="Times New Roman" pitchFamily="18" charset="0"/>
              </a:rPr>
              <a:t> «Военно-политическая работа», квалификация – «Специалист в области военно-политической работы. Преподаватель».</a:t>
            </a:r>
            <a:endParaRPr lang="ru-RU" sz="1400" b="1" dirty="0" smtClean="0">
              <a:latin typeface="Times New Roman" pitchFamily="18" charset="0"/>
              <a:cs typeface="Times New Roman" pitchFamily="18" charset="0"/>
            </a:endParaRPr>
          </a:p>
          <a:p>
            <a:pPr indent="542925" algn="just"/>
            <a:r>
              <a:rPr lang="ru-RU" sz="1400" b="1" dirty="0" smtClean="0">
                <a:latin typeface="Times New Roman" pitchFamily="18" charset="0"/>
                <a:cs typeface="Times New Roman" pitchFamily="18" charset="0"/>
              </a:rPr>
              <a:t>Выпускникам, успешно завершившим обучение и прошедшим итоговую государственную аттестацию, присваивается первое офицерское звание "</a:t>
            </a:r>
            <a:r>
              <a:rPr lang="ru-RU" sz="1400" b="1" i="1" dirty="0" smtClean="0">
                <a:latin typeface="Times New Roman" pitchFamily="18" charset="0"/>
                <a:cs typeface="Times New Roman" pitchFamily="18" charset="0"/>
              </a:rPr>
              <a:t>лейтенант</a:t>
            </a:r>
            <a:r>
              <a:rPr lang="ru-RU" sz="1400" b="1" dirty="0" smtClean="0">
                <a:latin typeface="Times New Roman" pitchFamily="18" charset="0"/>
                <a:cs typeface="Times New Roman" pitchFamily="18" charset="0"/>
              </a:rPr>
              <a:t>", выдается нагрудный знак и диплом государственного образца. </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поступающих на обучение по программам с полной военно-специальной подготовкой проводится по результатам ЕГЭ, согласно перечню вступительных испытаний, для специальностей: </a:t>
            </a:r>
          </a:p>
          <a:p>
            <a:pPr indent="542925" algn="just"/>
            <a:r>
              <a:rPr lang="ru-RU" sz="1400" b="1" dirty="0" smtClean="0">
                <a:latin typeface="Times New Roman" pitchFamily="18" charset="0"/>
                <a:cs typeface="Times New Roman" pitchFamily="18" charset="0"/>
              </a:rPr>
              <a:t>а) «Метеорология специального назначения» - математика (профильный уровень), география, русский язык; б) «Тыловое обеспечение» и «Управление персоналом» - математика (профильный уровень), обществознание, русский язык; в)</a:t>
            </a:r>
            <a:r>
              <a:rPr lang="ru-RU" sz="1400" b="1" i="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«Военно-политическая работа» - обществознание, история и русский язык; г) для остальных специальностей: математика (профильный уровень), физика, русский язык.</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общеобразовательным предметам. </a:t>
            </a:r>
          </a:p>
          <a:p>
            <a:pPr indent="542925" algn="r"/>
            <a:r>
              <a:rPr lang="ru-RU" sz="1400" b="1" dirty="0" smtClean="0">
                <a:latin typeface="Times New Roman" pitchFamily="18" charset="0"/>
                <a:cs typeface="Times New Roman" pitchFamily="18" charset="0"/>
              </a:rPr>
              <a:t>Адрес: 394064, г. Воронеж-64, ул. Старых Большевиков, д. 54 «А»;</a:t>
            </a:r>
          </a:p>
          <a:p>
            <a:pPr indent="542925" algn="r"/>
            <a:r>
              <a:rPr lang="ru-RU" sz="1400" b="1" dirty="0" smtClean="0">
                <a:latin typeface="Times New Roman" pitchFamily="18" charset="0"/>
                <a:cs typeface="Times New Roman" pitchFamily="18" charset="0"/>
              </a:rPr>
              <a:t>                          Телефон: 8 (473) 244-76-13 (приемная комиссия); 8 (915) 582-73-04; </a:t>
            </a:r>
          </a:p>
          <a:p>
            <a:pPr indent="542925" algn="r"/>
            <a:r>
              <a:rPr lang="en-US" sz="1400" b="1" dirty="0" smtClean="0">
                <a:latin typeface="Times New Roman" pitchFamily="18" charset="0"/>
                <a:cs typeface="Times New Roman" pitchFamily="18" charset="0"/>
              </a:rPr>
              <a:t>e-mail </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vaiu@mil.ru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074711" y="171426"/>
            <a:ext cx="74295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ВУНЦ</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ВОЕННО-ВОЗДУШНЫХ СИЛ</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«ВОЕННО-ВОЗДУШНАЯ АКАДЕМИЯ» (филиал г. Сызрань)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Прямоугольник 26"/>
          <p:cNvSpPr/>
          <p:nvPr/>
        </p:nvSpPr>
        <p:spPr>
          <a:xfrm>
            <a:off x="646083" y="957244"/>
            <a:ext cx="8786874" cy="3323987"/>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Филиал ВУНЦ ВВС «ВВА» в г. Сызрани готовит летчиков вертолетов с высшим военно-специальным образованием. Осуществляется обучение курсантов для подготовки по специальности </a:t>
            </a:r>
            <a:r>
              <a:rPr lang="ru-RU" sz="1400" b="1" i="1" dirty="0" smtClean="0">
                <a:solidFill>
                  <a:srgbClr val="FF0000"/>
                </a:solidFill>
                <a:latin typeface="Times New Roman" pitchFamily="18" charset="0"/>
                <a:cs typeface="Times New Roman" pitchFamily="18" charset="0"/>
              </a:rPr>
              <a:t>25.05.04</a:t>
            </a:r>
            <a:r>
              <a:rPr lang="ru-RU" sz="1400" b="1" i="1" dirty="0" smtClean="0">
                <a:latin typeface="Times New Roman" pitchFamily="18" charset="0"/>
                <a:cs typeface="Times New Roman" pitchFamily="18" charset="0"/>
              </a:rPr>
              <a:t> «Летная эксплуатация и применение авиационных комплексов» со специализацией «Летная эксплуатация авиационных комплексов». Квалификация – «инженер по летной эксплуатации летательных аппаратов (вертолетов)».</a:t>
            </a:r>
          </a:p>
          <a:p>
            <a:pPr indent="542925" algn="just"/>
            <a:r>
              <a:rPr lang="ru-RU" sz="1400" b="1" dirty="0" smtClean="0">
                <a:latin typeface="Times New Roman" pitchFamily="18" charset="0"/>
                <a:cs typeface="Times New Roman" pitchFamily="18" charset="0"/>
              </a:rPr>
              <a:t>Срок обучения - 5 лет и 3 месяца. Выпускникам присваивается первое офицерское звание "лейтенант", выдается нагрудный знак и диплом государственного образца. </a:t>
            </a:r>
          </a:p>
          <a:p>
            <a:pPr indent="542925" algn="r"/>
            <a:r>
              <a:rPr lang="ru-RU" sz="1400" b="1" dirty="0" smtClean="0">
                <a:latin typeface="Times New Roman" pitchFamily="18" charset="0"/>
                <a:cs typeface="Times New Roman" pitchFamily="18" charset="0"/>
              </a:rPr>
              <a:t>Адрес: 446007, г. Сызрань-7, Самарская обл., ул. Маршала Жукова, д. 1;</a:t>
            </a:r>
          </a:p>
          <a:p>
            <a:pPr indent="542925" algn="r"/>
            <a:r>
              <a:rPr lang="ru-RU" sz="1400" b="1" dirty="0" smtClean="0">
                <a:latin typeface="Times New Roman" pitchFamily="18" charset="0"/>
                <a:cs typeface="Times New Roman" pitchFamily="18" charset="0"/>
              </a:rPr>
              <a:t>Телефон: 8 (8464) 37-38-10, </a:t>
            </a:r>
            <a:r>
              <a:rPr lang="ru-RU" sz="1400" b="1" dirty="0" err="1" smtClean="0">
                <a:latin typeface="Times New Roman" pitchFamily="18" charset="0"/>
                <a:cs typeface="Times New Roman" pitchFamily="18" charset="0"/>
              </a:rPr>
              <a:t>доб</a:t>
            </a:r>
            <a:r>
              <a:rPr lang="ru-RU" sz="1400" b="1" dirty="0" smtClean="0">
                <a:latin typeface="Times New Roman" pitchFamily="18" charset="0"/>
                <a:cs typeface="Times New Roman" pitchFamily="18" charset="0"/>
              </a:rPr>
              <a:t>. 3-28;</a:t>
            </a:r>
          </a:p>
          <a:p>
            <a:pPr indent="542925" algn="r"/>
            <a:r>
              <a:rPr lang="en-US" sz="1400" b="1" dirty="0" smtClean="0">
                <a:latin typeface="Times New Roman" pitchFamily="18" charset="0"/>
                <a:cs typeface="Times New Roman" pitchFamily="18" charset="0"/>
              </a:rPr>
              <a:t>e-mail </a:t>
            </a:r>
            <a:r>
              <a:rPr lang="ru-RU" sz="14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vunc-vvs-syzran@mil.ru</a:t>
            </a:r>
            <a:endParaRPr lang="ru-RU" sz="1400" b="1" dirty="0" smtClean="0">
              <a:latin typeface="Times New Roman" pitchFamily="18" charset="0"/>
              <a:cs typeface="Times New Roman" pitchFamily="18" charset="0"/>
            </a:endParaRPr>
          </a:p>
          <a:p>
            <a:pPr indent="542925" algn="r"/>
            <a:endParaRPr lang="ru-RU" sz="1400" b="1" dirty="0" smtClean="0">
              <a:latin typeface="Times New Roman" pitchFamily="18" charset="0"/>
              <a:cs typeface="Times New Roman" pitchFamily="18" charset="0"/>
            </a:endParaRPr>
          </a:p>
          <a:p>
            <a:pPr indent="542925" algn="r"/>
            <a:endParaRPr lang="ru-RU" sz="1400" b="1" dirty="0" smtClean="0">
              <a:latin typeface="Times New Roman" pitchFamily="18" charset="0"/>
              <a:cs typeface="Times New Roman" pitchFamily="18" charset="0"/>
            </a:endParaRPr>
          </a:p>
          <a:p>
            <a:pPr indent="542925" algn="r"/>
            <a:endParaRPr lang="ru-RU" sz="1400" b="1" dirty="0" smtClean="0">
              <a:latin typeface="Times New Roman" pitchFamily="18" charset="0"/>
              <a:cs typeface="Times New Roman" pitchFamily="18" charset="0"/>
            </a:endParaRPr>
          </a:p>
          <a:p>
            <a:pPr indent="542925" algn="r"/>
            <a:endParaRPr lang="ru-RU" sz="1400" b="1" dirty="0" smtClean="0">
              <a:latin typeface="Times New Roman" pitchFamily="18" charset="0"/>
              <a:cs typeface="Times New Roman" pitchFamily="18" charset="0"/>
            </a:endParaRPr>
          </a:p>
          <a:p>
            <a:pPr indent="542925" algn="r"/>
            <a:endParaRPr lang="ru-RU" sz="1400" b="1" dirty="0"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5" cstate="print"/>
          <a:srcRect/>
          <a:stretch>
            <a:fillRect/>
          </a:stretch>
        </p:blipFill>
        <p:spPr bwMode="auto">
          <a:xfrm>
            <a:off x="8505815" y="0"/>
            <a:ext cx="774734" cy="957244"/>
          </a:xfrm>
          <a:prstGeom prst="rect">
            <a:avLst/>
          </a:prstGeom>
          <a:noFill/>
          <a:ln w="9525">
            <a:noFill/>
            <a:miter lim="800000"/>
            <a:headEnd/>
            <a:tailEnd/>
          </a:ln>
          <a:effectLst/>
        </p:spPr>
      </p:pic>
      <p:sp>
        <p:nvSpPr>
          <p:cNvPr id="16" name="Прямоугольник 15"/>
          <p:cNvSpPr/>
          <p:nvPr/>
        </p:nvSpPr>
        <p:spPr>
          <a:xfrm>
            <a:off x="1646215" y="3529012"/>
            <a:ext cx="6858048" cy="707886"/>
          </a:xfrm>
          <a:prstGeom prst="rect">
            <a:avLst/>
          </a:prstGeom>
        </p:spPr>
        <p:txBody>
          <a:bodyPr wrap="square">
            <a:spAutoFit/>
          </a:bodyPr>
          <a:lstStyle/>
          <a:p>
            <a:pPr lvl="0" algn="ctr" eaLnBrk="1" hangingPunct="1"/>
            <a:r>
              <a:rPr lang="ru-RU" b="1" dirty="0" smtClean="0">
                <a:latin typeface="Times New Roman" pitchFamily="18" charset="0"/>
                <a:ea typeface="Times New Roman" pitchFamily="18" charset="0"/>
                <a:cs typeface="Times New Roman" pitchFamily="18" charset="0"/>
              </a:rPr>
              <a:t>ВУНЦ ВОЕННО-ВОЗДУШНЫХ СИЛ «ВОЕННО-ВОЗДУШНАЯ АКАДЕМИЯ» (филиал г. Челябинск)</a:t>
            </a:r>
            <a:endParaRPr lang="ru-RU" dirty="0" smtClean="0">
              <a:latin typeface="Times New Roman" pitchFamily="18" charset="0"/>
              <a:cs typeface="Times New Roman" pitchFamily="18" charset="0"/>
            </a:endParaRPr>
          </a:p>
        </p:txBody>
      </p:sp>
      <p:pic>
        <p:nvPicPr>
          <p:cNvPr id="8197" name="Picture 5"/>
          <p:cNvPicPr>
            <a:picLocks noChangeAspect="1" noChangeArrowheads="1"/>
          </p:cNvPicPr>
          <p:nvPr/>
        </p:nvPicPr>
        <p:blipFill>
          <a:blip r:embed="rId6"/>
          <a:srcRect/>
          <a:stretch>
            <a:fillRect/>
          </a:stretch>
        </p:blipFill>
        <p:spPr bwMode="auto">
          <a:xfrm>
            <a:off x="8504263" y="3243260"/>
            <a:ext cx="806974" cy="1000132"/>
          </a:xfrm>
          <a:prstGeom prst="rect">
            <a:avLst/>
          </a:prstGeom>
          <a:noFill/>
          <a:ln w="9525">
            <a:noFill/>
            <a:miter lim="800000"/>
            <a:headEnd/>
            <a:tailEnd/>
          </a:ln>
          <a:effectLst/>
        </p:spPr>
      </p:pic>
      <p:sp>
        <p:nvSpPr>
          <p:cNvPr id="20" name="Прямоугольник 19"/>
          <p:cNvSpPr/>
          <p:nvPr/>
        </p:nvSpPr>
        <p:spPr>
          <a:xfrm>
            <a:off x="646083" y="4171954"/>
            <a:ext cx="8715436" cy="3108543"/>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Филиал ВУНЦ ВВС «ВВА» в г. Челябинск осуществляет подготовку военных штурманов и офицеров боевого управления для всех родов боевой авиации МО РФ (армейской, военно-транспортной, дальней, истребительной, морской и фронтовой бомбардировочной), других министерств и ведомств по специальностям: 1. </a:t>
            </a:r>
            <a:r>
              <a:rPr lang="ru-RU" sz="1400" b="1" i="1" dirty="0" smtClean="0">
                <a:solidFill>
                  <a:srgbClr val="FF0000"/>
                </a:solidFill>
                <a:latin typeface="Times New Roman" pitchFamily="18" charset="0"/>
                <a:cs typeface="Times New Roman" pitchFamily="18" charset="0"/>
              </a:rPr>
              <a:t>25.05.04</a:t>
            </a:r>
            <a:r>
              <a:rPr lang="ru-RU" sz="1400" b="1" i="1" dirty="0" smtClean="0">
                <a:latin typeface="Times New Roman" pitchFamily="18" charset="0"/>
                <a:cs typeface="Times New Roman" pitchFamily="18" charset="0"/>
              </a:rPr>
              <a:t> «Летная эксплуатация и применение авиационных комплексов».</a:t>
            </a:r>
          </a:p>
          <a:p>
            <a:pPr indent="542925" algn="just"/>
            <a:r>
              <a:rPr lang="ru-RU" sz="1400" b="1" i="1" dirty="0" smtClean="0">
                <a:latin typeface="Times New Roman" pitchFamily="18" charset="0"/>
                <a:cs typeface="Times New Roman" pitchFamily="18" charset="0"/>
              </a:rPr>
              <a:t>Специализация: </a:t>
            </a:r>
            <a:r>
              <a:rPr lang="ru-RU" sz="1400" i="1" dirty="0" smtClean="0"/>
              <a:t> «</a:t>
            </a:r>
            <a:r>
              <a:rPr lang="ru-RU" sz="1400" b="1" i="1" dirty="0" smtClean="0">
                <a:latin typeface="Times New Roman" pitchFamily="18" charset="0"/>
                <a:cs typeface="Times New Roman" pitchFamily="18" charset="0"/>
              </a:rPr>
              <a:t>Лётная эксплуатация авиационных навигационных комплексов». Квалификация – «инженер по летной эксплуатации летательных аппаратов».</a:t>
            </a:r>
          </a:p>
          <a:p>
            <a:pPr indent="542925" algn="just"/>
            <a:r>
              <a:rPr lang="ru-RU" sz="1400" b="1" dirty="0" smtClean="0">
                <a:latin typeface="Times New Roman" pitchFamily="18" charset="0"/>
                <a:cs typeface="Times New Roman" pitchFamily="18" charset="0"/>
              </a:rPr>
              <a:t>2. </a:t>
            </a:r>
            <a:r>
              <a:rPr lang="ru-RU" sz="1400" b="1" i="1" dirty="0" smtClean="0">
                <a:solidFill>
                  <a:srgbClr val="FF0000"/>
                </a:solidFill>
                <a:latin typeface="Times New Roman" pitchFamily="18" charset="0"/>
                <a:cs typeface="Times New Roman" pitchFamily="18" charset="0"/>
              </a:rPr>
              <a:t>25.05.05</a:t>
            </a:r>
            <a:r>
              <a:rPr lang="ru-RU" sz="1400" b="1" i="1" dirty="0" smtClean="0">
                <a:latin typeface="Times New Roman" pitchFamily="18" charset="0"/>
                <a:cs typeface="Times New Roman" pitchFamily="18" charset="0"/>
              </a:rPr>
              <a:t> Эксплуатация воздушных судов и организация воздушного движения.</a:t>
            </a:r>
          </a:p>
          <a:p>
            <a:pPr indent="542925" algn="just"/>
            <a:r>
              <a:rPr lang="ru-RU" sz="1400" b="1" i="1" dirty="0" smtClean="0">
                <a:latin typeface="Times New Roman" pitchFamily="18" charset="0"/>
                <a:cs typeface="Times New Roman" pitchFamily="18" charset="0"/>
              </a:rPr>
              <a:t>Специализация: »Организация использования воздушного пространства». Квалификация – «инженер ».</a:t>
            </a:r>
          </a:p>
          <a:p>
            <a:pPr indent="542925" algn="just"/>
            <a:r>
              <a:rPr lang="ru-RU" sz="1400" b="1" dirty="0" smtClean="0">
                <a:latin typeface="Times New Roman" pitchFamily="18" charset="0"/>
                <a:cs typeface="Times New Roman" pitchFamily="18" charset="0"/>
              </a:rPr>
              <a:t>Срок обучения по всем специальностям 5 лет. Выпускникам присваивается первое офицерское звание "лейтенант", выдается нагрудный знак и диплом государственного образца.</a:t>
            </a:r>
          </a:p>
          <a:p>
            <a:pPr indent="542925" algn="r"/>
            <a:r>
              <a:rPr lang="ru-RU" sz="1400" b="1" dirty="0" smtClean="0">
                <a:latin typeface="Times New Roman" pitchFamily="18" charset="0"/>
                <a:cs typeface="Times New Roman" pitchFamily="18" charset="0"/>
              </a:rPr>
              <a:t>Адрес: 454015, г. Челябинск-15, городок-11;</a:t>
            </a:r>
          </a:p>
          <a:p>
            <a:pPr indent="542925" algn="r"/>
            <a:r>
              <a:rPr lang="ru-RU" sz="1400" b="1" dirty="0" smtClean="0">
                <a:latin typeface="Times New Roman" pitchFamily="18" charset="0"/>
                <a:cs typeface="Times New Roman" pitchFamily="18" charset="0"/>
              </a:rPr>
              <a:t>Телефон: 8 (351) 724-03-00, 8(922) 722-02-69;</a:t>
            </a:r>
          </a:p>
          <a:p>
            <a:pPr indent="542925" algn="r"/>
            <a:r>
              <a:rPr lang="en-US" sz="1400" b="1" dirty="0" smtClean="0">
                <a:latin typeface="Times New Roman" pitchFamily="18" charset="0"/>
                <a:cs typeface="Times New Roman" pitchFamily="18" charset="0"/>
              </a:rPr>
              <a:t>e-mail </a:t>
            </a:r>
            <a:r>
              <a:rPr lang="ru-RU" sz="14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 vunc-vvs-chelyabinsk@mil.ru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217587" y="99988"/>
            <a:ext cx="735811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КРАСНОДАРСКОЕ ВЫСШЕЕ ВОЕННОЕ АВИАЦИОННОЕ УЧИЛИЩЕ ЛЕТЧИКОВ им. ГЕРОЯ</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СОВЕТСКОГО СОЮЗА А.К. СЕРОВА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Текст 18"/>
          <p:cNvSpPr>
            <a:spLocks noGrp="1"/>
          </p:cNvSpPr>
          <p:nvPr>
            <p:ph type="body" sz="half" idx="2"/>
          </p:nvPr>
        </p:nvSpPr>
        <p:spPr>
          <a:xfrm>
            <a:off x="5861057" y="1171558"/>
            <a:ext cx="3643338" cy="3643338"/>
          </a:xfrm>
          <a:solidFill>
            <a:schemeClr val="tx2">
              <a:lumMod val="65000"/>
              <a:lumOff val="35000"/>
            </a:schemeClr>
          </a:solidFill>
        </p:spPr>
        <p:txBody>
          <a:bodyPr/>
          <a:lstStyle/>
          <a:p>
            <a:r>
              <a:rPr lang="ru-RU" sz="2100" dirty="0" smtClean="0">
                <a:solidFill>
                  <a:schemeClr val="bg1"/>
                </a:solidFill>
                <a:latin typeface="Arial Black" pitchFamily="34" charset="0"/>
              </a:rPr>
              <a:t>Краснодарское высшее военное авиационное училище летчиков – готовит офицеров-летчиков по специальности «летная эксплуатация и применение авиационных комплексов»</a:t>
            </a:r>
            <a:endParaRPr lang="ru-RU" sz="2000" dirty="0">
              <a:solidFill>
                <a:schemeClr val="bg1"/>
              </a:solidFill>
              <a:latin typeface="Arial Black" pitchFamily="34" charset="0"/>
            </a:endParaRPr>
          </a:p>
        </p:txBody>
      </p:sp>
      <p:sp>
        <p:nvSpPr>
          <p:cNvPr id="22" name="Прямоугольник 21"/>
          <p:cNvSpPr/>
          <p:nvPr/>
        </p:nvSpPr>
        <p:spPr>
          <a:xfrm>
            <a:off x="574645" y="4814896"/>
            <a:ext cx="9001188" cy="2462213"/>
          </a:xfrm>
          <a:prstGeom prst="rect">
            <a:avLst/>
          </a:prstGeom>
        </p:spPr>
        <p:txBody>
          <a:bodyPr wrap="square">
            <a:spAutoFit/>
          </a:bodyPr>
          <a:lstStyle/>
          <a:p>
            <a:pPr algn="just"/>
            <a:r>
              <a:rPr lang="ru-RU" sz="1400" b="1" dirty="0" smtClean="0">
                <a:latin typeface="Times New Roman" pitchFamily="18" charset="0"/>
                <a:cs typeface="Times New Roman" pitchFamily="18" charset="0"/>
              </a:rPr>
              <a:t>Краснодарское училище лётчиков отсчитывает свою историю с 30-й военной школы пилотов, созданной по приказу Народного Комиссариата Обороны СССР от 19 августа 1938 года в городе Чита. За время своего существования училище претерпело ряд преобразований, связанных с мест дислокации и наименования. В октябре 1939 года школа была перебазирована в город Батайск. в 1960 году </a:t>
            </a:r>
            <a:r>
              <a:rPr lang="ru-RU" sz="1400" b="1" dirty="0" err="1" smtClean="0">
                <a:latin typeface="Times New Roman" pitchFamily="18" charset="0"/>
                <a:cs typeface="Times New Roman" pitchFamily="18" charset="0"/>
              </a:rPr>
              <a:t>Батайское</a:t>
            </a:r>
            <a:r>
              <a:rPr lang="ru-RU" sz="1400" b="1" dirty="0" smtClean="0">
                <a:latin typeface="Times New Roman" pitchFamily="18" charset="0"/>
                <a:cs typeface="Times New Roman" pitchFamily="18" charset="0"/>
              </a:rPr>
              <a:t> военное авиационное училище было реорганизовано в Объединенное военное летно-техническое училище для подготовки военнослужащих для стран народной демократии с дислокацией штаба училища в г. Краснодаре. В 2015 году КВВАУЛ стало самостоятельным высшим военным учебным заведением в составе Воздушно-космических сил Министерства обороны Российской Федерации. </a:t>
            </a:r>
            <a:endParaRPr lang="ru-RU" sz="1400" b="1" smtClean="0">
              <a:latin typeface="Times New Roman" pitchFamily="18" charset="0"/>
              <a:cs typeface="Times New Roman" pitchFamily="18" charset="0"/>
            </a:endParaRPr>
          </a:p>
          <a:p>
            <a:pPr algn="just"/>
            <a:r>
              <a:rPr lang="ru-RU" sz="1400" b="1" smtClean="0">
                <a:latin typeface="Times New Roman" pitchFamily="18" charset="0"/>
                <a:cs typeface="Times New Roman" pitchFamily="18" charset="0"/>
              </a:rPr>
              <a:t>Училище </a:t>
            </a:r>
            <a:r>
              <a:rPr lang="ru-RU" sz="1400" b="1" dirty="0" smtClean="0">
                <a:latin typeface="Times New Roman" pitchFamily="18" charset="0"/>
                <a:cs typeface="Times New Roman" pitchFamily="18" charset="0"/>
              </a:rPr>
              <a:t>единственное учебное заведение в России, осуществляющее подготовку военных лётчиков по 4-м военным специальностям (истребительная авиация, фронтовая бомбардировочная и штурмовая авиация, военно-транспортная авиация, дальняя авиация).</a:t>
            </a:r>
          </a:p>
        </p:txBody>
      </p:sp>
      <p:pic>
        <p:nvPicPr>
          <p:cNvPr id="14" name="Рисунок 13" descr="https://ens.mil.ru/files/morf/vunc-vvs-kvvaul-Serova.jpg"/>
          <p:cNvPicPr/>
          <p:nvPr/>
        </p:nvPicPr>
        <p:blipFill>
          <a:blip r:embed="rId5">
            <a:extLst>
              <a:ext uri="{28A0092B-C50C-407E-A947-70E740481C1C}">
                <a14:useLocalDpi xmlns:a14="http://schemas.microsoft.com/office/drawing/2010/main" val="0"/>
              </a:ext>
            </a:extLst>
          </a:blip>
          <a:srcRect/>
          <a:stretch>
            <a:fillRect/>
          </a:stretch>
        </p:blipFill>
        <p:spPr bwMode="auto">
          <a:xfrm>
            <a:off x="788959" y="1171558"/>
            <a:ext cx="5072098" cy="3643338"/>
          </a:xfrm>
          <a:prstGeom prst="rect">
            <a:avLst/>
          </a:prstGeom>
          <a:noFill/>
          <a:ln>
            <a:noFill/>
          </a:ln>
        </p:spPr>
      </p:pic>
      <p:pic>
        <p:nvPicPr>
          <p:cNvPr id="15" name="Picture 2"/>
          <p:cNvPicPr>
            <a:picLocks noChangeAspect="1" noChangeArrowheads="1"/>
          </p:cNvPicPr>
          <p:nvPr/>
        </p:nvPicPr>
        <p:blipFill>
          <a:blip r:embed="rId6"/>
          <a:srcRect/>
          <a:stretch>
            <a:fillRect/>
          </a:stretch>
        </p:blipFill>
        <p:spPr bwMode="auto">
          <a:xfrm>
            <a:off x="8575701" y="99988"/>
            <a:ext cx="887651" cy="1100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 name="Rectangle 3703"/>
          <p:cNvSpPr>
            <a:spLocks noChangeArrowheads="1"/>
          </p:cNvSpPr>
          <p:nvPr/>
        </p:nvSpPr>
        <p:spPr bwMode="auto">
          <a:xfrm>
            <a:off x="788988" y="100013"/>
            <a:ext cx="7786687" cy="642937"/>
          </a:xfrm>
          <a:prstGeom prst="rect">
            <a:avLst/>
          </a:prstGeom>
          <a:noFill/>
          <a:ln w="9525">
            <a:noFill/>
            <a:miter lim="800000"/>
            <a:headEnd/>
            <a:tailEnd/>
          </a:ln>
        </p:spPr>
        <p:txBody>
          <a:bodyPr lIns="100995" tIns="50499" rIns="100995" bIns="50499" anchor="ctr"/>
          <a:lstStyle/>
          <a:p>
            <a:pPr algn="ctr" defTabSz="1012825"/>
            <a:endParaRPr lang="ru-RU" altLang="ru-RU" sz="2800" b="1" dirty="0">
              <a:latin typeface="Times New Roman" pitchFamily="18" charset="0"/>
            </a:endParaRPr>
          </a:p>
        </p:txBody>
      </p:sp>
      <p:grpSp>
        <p:nvGrpSpPr>
          <p:cNvPr id="2" name="Group 5"/>
          <p:cNvGrpSpPr>
            <a:grpSpLocks/>
          </p:cNvGrpSpPr>
          <p:nvPr/>
        </p:nvGrpSpPr>
        <p:grpSpPr bwMode="auto">
          <a:xfrm>
            <a:off x="217488" y="1066800"/>
            <a:ext cx="382587" cy="6134100"/>
            <a:chOff x="73" y="520"/>
            <a:chExt cx="227" cy="3798"/>
          </a:xfrm>
        </p:grpSpPr>
        <p:sp>
          <p:nvSpPr>
            <p:cNvPr id="2132" name="Rectangle 6"/>
            <p:cNvSpPr>
              <a:spLocks noChangeArrowheads="1"/>
            </p:cNvSpPr>
            <p:nvPr/>
          </p:nvSpPr>
          <p:spPr bwMode="auto">
            <a:xfrm>
              <a:off x="73" y="520"/>
              <a:ext cx="227" cy="3793"/>
            </a:xfrm>
            <a:prstGeom prst="rect">
              <a:avLst/>
            </a:prstGeom>
            <a:solidFill>
              <a:srgbClr val="FF0000"/>
            </a:solidFill>
            <a:ln w="9525" algn="ctr">
              <a:solidFill>
                <a:schemeClr val="tx1"/>
              </a:solidFill>
              <a:miter lim="800000"/>
              <a:headEnd/>
              <a:tailEnd/>
            </a:ln>
          </p:spPr>
          <p:txBody>
            <a:bodyPr wrap="none" lIns="96698" tIns="48349" rIns="96698" bIns="48349" anchor="ctr"/>
            <a:lstStyle/>
            <a:p>
              <a:pPr defTabSz="966788" eaLnBrk="1" hangingPunct="1"/>
              <a:endParaRPr lang="ru-RU" altLang="ru-RU" sz="4700">
                <a:latin typeface="Impact" pitchFamily="34" charset="0"/>
              </a:endParaRPr>
            </a:p>
          </p:txBody>
        </p:sp>
        <p:sp>
          <p:nvSpPr>
            <p:cNvPr id="2133" name="Line 7"/>
            <p:cNvSpPr>
              <a:spLocks noChangeShapeType="1"/>
            </p:cNvSpPr>
            <p:nvPr/>
          </p:nvSpPr>
          <p:spPr bwMode="auto">
            <a:xfrm>
              <a:off x="101" y="521"/>
              <a:ext cx="0" cy="3793"/>
            </a:xfrm>
            <a:prstGeom prst="line">
              <a:avLst/>
            </a:prstGeom>
            <a:noFill/>
            <a:ln w="28575">
              <a:solidFill>
                <a:srgbClr val="FFCC00"/>
              </a:solidFill>
              <a:round/>
              <a:headEnd/>
              <a:tailEnd/>
            </a:ln>
          </p:spPr>
          <p:txBody>
            <a:bodyPr wrap="none" anchor="ctr"/>
            <a:lstStyle/>
            <a:p>
              <a:endParaRPr lang="ru-RU"/>
            </a:p>
          </p:txBody>
        </p:sp>
        <p:sp>
          <p:nvSpPr>
            <p:cNvPr id="2134" name="Line 8"/>
            <p:cNvSpPr>
              <a:spLocks noChangeShapeType="1"/>
            </p:cNvSpPr>
            <p:nvPr/>
          </p:nvSpPr>
          <p:spPr bwMode="auto">
            <a:xfrm>
              <a:off x="267" y="525"/>
              <a:ext cx="0" cy="3793"/>
            </a:xfrm>
            <a:prstGeom prst="line">
              <a:avLst/>
            </a:prstGeom>
            <a:noFill/>
            <a:ln w="28575">
              <a:solidFill>
                <a:srgbClr val="FFCC00"/>
              </a:solidFill>
              <a:round/>
              <a:headEnd/>
              <a:tailEnd/>
            </a:ln>
          </p:spPr>
          <p:txBody>
            <a:bodyPr wrap="none" anchor="ctr"/>
            <a:lstStyle/>
            <a:p>
              <a:endParaRPr lang="ru-RU"/>
            </a:p>
          </p:txBody>
        </p:sp>
        <p:sp>
          <p:nvSpPr>
            <p:cNvPr id="2135" name="Line 9"/>
            <p:cNvSpPr>
              <a:spLocks noChangeShapeType="1"/>
            </p:cNvSpPr>
            <p:nvPr/>
          </p:nvSpPr>
          <p:spPr bwMode="auto">
            <a:xfrm>
              <a:off x="231" y="525"/>
              <a:ext cx="0" cy="3793"/>
            </a:xfrm>
            <a:prstGeom prst="line">
              <a:avLst/>
            </a:prstGeom>
            <a:noFill/>
            <a:ln w="28575">
              <a:solidFill>
                <a:srgbClr val="FFCC00"/>
              </a:solidFill>
              <a:round/>
              <a:headEnd/>
              <a:tailEnd/>
            </a:ln>
          </p:spPr>
          <p:txBody>
            <a:bodyPr wrap="none" anchor="ctr"/>
            <a:lstStyle/>
            <a:p>
              <a:endParaRPr lang="ru-RU"/>
            </a:p>
          </p:txBody>
        </p:sp>
        <p:sp>
          <p:nvSpPr>
            <p:cNvPr id="2136" name="Line 10"/>
            <p:cNvSpPr>
              <a:spLocks noChangeShapeType="1"/>
            </p:cNvSpPr>
            <p:nvPr/>
          </p:nvSpPr>
          <p:spPr bwMode="auto">
            <a:xfrm>
              <a:off x="141" y="522"/>
              <a:ext cx="0" cy="3793"/>
            </a:xfrm>
            <a:prstGeom prst="line">
              <a:avLst/>
            </a:prstGeom>
            <a:noFill/>
            <a:ln w="28575">
              <a:solidFill>
                <a:srgbClr val="FFCC00"/>
              </a:solidFill>
              <a:round/>
              <a:headEnd/>
              <a:tailEnd/>
            </a:ln>
          </p:spPr>
          <p:txBody>
            <a:bodyPr wrap="none" anchor="ctr"/>
            <a:lstStyle/>
            <a:p>
              <a:endParaRPr lang="ru-RU"/>
            </a:p>
          </p:txBody>
        </p:sp>
      </p:grpSp>
      <p:pic>
        <p:nvPicPr>
          <p:cNvPr id="2131" name="Picture 11" descr="C:\Documents and Settings\imyakishev\Мои документы\МЯКИШЕВ НОВОЕ\Р а з н о е\WINDOWS\TEMP\PKG6384.JPG"/>
          <p:cNvPicPr>
            <a:picLocks noChangeAspect="1" noChangeArrowheads="1"/>
          </p:cNvPicPr>
          <p:nvPr/>
        </p:nvPicPr>
        <p:blipFill>
          <a:blip r:embed="rId3" r:link="rId4">
            <a:clrChange>
              <a:clrFrom>
                <a:srgbClr val="FEFFFA"/>
              </a:clrFrom>
              <a:clrTo>
                <a:srgbClr val="FEFFFA">
                  <a:alpha val="0"/>
                </a:srgbClr>
              </a:clrTo>
            </a:clrChange>
            <a:lum bright="-10000" contrast="20000"/>
          </a:blip>
          <a:srcRect/>
          <a:stretch>
            <a:fillRect/>
          </a:stretch>
        </p:blipFill>
        <p:spPr bwMode="auto">
          <a:xfrm>
            <a:off x="288893" y="0"/>
            <a:ext cx="871510" cy="1094072"/>
          </a:xfrm>
          <a:prstGeom prst="rect">
            <a:avLst/>
          </a:prstGeom>
          <a:noFill/>
          <a:ln w="9525">
            <a:noFill/>
            <a:miter lim="800000"/>
            <a:headEnd/>
            <a:tailEnd/>
          </a:ln>
        </p:spPr>
      </p:pic>
      <p:sp>
        <p:nvSpPr>
          <p:cNvPr id="3073" name="Rectangle 1"/>
          <p:cNvSpPr>
            <a:spLocks noChangeArrowheads="1"/>
          </p:cNvSpPr>
          <p:nvPr/>
        </p:nvSpPr>
        <p:spPr bwMode="auto">
          <a:xfrm>
            <a:off x="1646215" y="171426"/>
            <a:ext cx="735811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ru-RU" b="1" dirty="0" smtClean="0">
                <a:latin typeface="Times New Roman" pitchFamily="18" charset="0"/>
                <a:ea typeface="Times New Roman" pitchFamily="18" charset="0"/>
                <a:cs typeface="Times New Roman" pitchFamily="18" charset="0"/>
              </a:rPr>
              <a:t>КРАСНОДАРСКОЕ ВЫСШЕЕ ВОЕННОЕ АВИАЦИОННОЕ УЧИЛИЩЕ ЛЕТЧИКОВ им. ГЕРОЯ СОВЕТСКОГО СОЮЗА А.К. СЕРОВА</a:t>
            </a:r>
            <a:endParaRPr lang="ru-RU" dirty="0" smtClean="0">
              <a:latin typeface="Times New Roman" pitchFamily="18" charset="0"/>
              <a:cs typeface="Times New Roman" pitchFamily="18" charset="0"/>
            </a:endParaRPr>
          </a:p>
        </p:txBody>
      </p:sp>
      <p:sp>
        <p:nvSpPr>
          <p:cNvPr id="27" name="Прямоугольник 26"/>
          <p:cNvSpPr/>
          <p:nvPr/>
        </p:nvSpPr>
        <p:spPr>
          <a:xfrm>
            <a:off x="646083" y="1171558"/>
            <a:ext cx="8786874" cy="5693866"/>
          </a:xfrm>
          <a:prstGeom prst="rect">
            <a:avLst/>
          </a:prstGeom>
        </p:spPr>
        <p:txBody>
          <a:bodyPr wrap="square">
            <a:spAutoFit/>
          </a:bodyPr>
          <a:lstStyle/>
          <a:p>
            <a:pPr indent="542925" algn="just"/>
            <a:r>
              <a:rPr lang="ru-RU" sz="1400" b="1" dirty="0" smtClean="0">
                <a:latin typeface="Times New Roman" pitchFamily="18" charset="0"/>
                <a:cs typeface="Times New Roman" pitchFamily="18" charset="0"/>
              </a:rPr>
              <a:t>Федеральное государственное казенное военное образовательное учреждение высшего образования «Краснодарское высшее военное авиационное училище летчиков имени Героя Советского Союза          А.К. Серова» (далее – КВВАУЛ) осуществляет подготовку военных летчиков – дипломированных специалистов высшего образования с полной военно-специальной подготовкой в соответствии с федеральным государственным образовательным стандартом по специальности:</a:t>
            </a:r>
          </a:p>
          <a:p>
            <a:pPr indent="542925" algn="just"/>
            <a:r>
              <a:rPr lang="ru-RU" sz="1400" b="1" i="1" dirty="0" smtClean="0">
                <a:solidFill>
                  <a:srgbClr val="FF0000"/>
                </a:solidFill>
                <a:latin typeface="Times New Roman" pitchFamily="18" charset="0"/>
                <a:cs typeface="Times New Roman" pitchFamily="18" charset="0"/>
              </a:rPr>
              <a:t>25.05.04</a:t>
            </a:r>
            <a:r>
              <a:rPr lang="ru-RU" sz="1400" b="1" i="1" dirty="0" smtClean="0">
                <a:latin typeface="Times New Roman" pitchFamily="18" charset="0"/>
                <a:cs typeface="Times New Roman" pitchFamily="18" charset="0"/>
              </a:rPr>
              <a:t> «Летная эксплуатация и применение авиационных комплексов», по четырем военным специальностям:</a:t>
            </a:r>
          </a:p>
          <a:p>
            <a:pPr lvl="0" indent="542925" algn="just"/>
            <a:r>
              <a:rPr lang="ru-RU" sz="1400" b="1" i="1" dirty="0" smtClean="0">
                <a:latin typeface="Times New Roman" pitchFamily="18" charset="0"/>
                <a:cs typeface="Times New Roman" pitchFamily="18" charset="0"/>
              </a:rPr>
              <a:t>- «Применение подразделений истребительной авиации»;</a:t>
            </a:r>
          </a:p>
          <a:p>
            <a:pPr lvl="0" indent="542925" algn="just"/>
            <a:r>
              <a:rPr lang="ru-RU" sz="1400" b="1" i="1" dirty="0" smtClean="0">
                <a:latin typeface="Times New Roman" pitchFamily="18" charset="0"/>
                <a:cs typeface="Times New Roman" pitchFamily="18" charset="0"/>
              </a:rPr>
              <a:t>- «Применение подразделений фронтовой бомбардировочной и штурмовой авиации»;</a:t>
            </a:r>
          </a:p>
          <a:p>
            <a:pPr lvl="0" indent="542925" algn="just"/>
            <a:r>
              <a:rPr lang="ru-RU" sz="1400" b="1" i="1" dirty="0" smtClean="0">
                <a:latin typeface="Times New Roman" pitchFamily="18" charset="0"/>
                <a:cs typeface="Times New Roman" pitchFamily="18" charset="0"/>
              </a:rPr>
              <a:t>- «Применение подразделений военно-транспортной авиации»;</a:t>
            </a:r>
          </a:p>
          <a:p>
            <a:pPr lvl="0" indent="542925" algn="just"/>
            <a:r>
              <a:rPr lang="ru-RU" sz="1400" b="1" i="1" dirty="0" smtClean="0">
                <a:latin typeface="Times New Roman" pitchFamily="18" charset="0"/>
                <a:cs typeface="Times New Roman" pitchFamily="18" charset="0"/>
              </a:rPr>
              <a:t>- «Применение подразделений дальней авиации».</a:t>
            </a:r>
          </a:p>
          <a:p>
            <a:pPr indent="542925" algn="just"/>
            <a:r>
              <a:rPr lang="ru-RU" sz="1400" b="1" dirty="0" smtClean="0">
                <a:latin typeface="Times New Roman" pitchFamily="18" charset="0"/>
                <a:cs typeface="Times New Roman" pitchFamily="18" charset="0"/>
              </a:rPr>
              <a:t>Срок обучения по профессиональной образовательной программе высшего образования - 5 лет        3 месяца. Квалификация – «Инженер по летной эксплуатации летательных аппаратов».</a:t>
            </a:r>
          </a:p>
          <a:p>
            <a:pPr indent="542925" algn="just"/>
            <a:r>
              <a:rPr lang="ru-RU" sz="1400" b="1" dirty="0" smtClean="0">
                <a:latin typeface="Times New Roman" pitchFamily="18" charset="0"/>
                <a:cs typeface="Times New Roman" pitchFamily="18" charset="0"/>
              </a:rPr>
              <a:t>Выпускникам, успешно завершившим обучение и прошедшим итоговую государственную аттестацию, присваивается первое офицерское звание "</a:t>
            </a:r>
            <a:r>
              <a:rPr lang="ru-RU" sz="1400" b="1" i="1" dirty="0" smtClean="0">
                <a:latin typeface="Times New Roman" pitchFamily="18" charset="0"/>
                <a:cs typeface="Times New Roman" pitchFamily="18" charset="0"/>
              </a:rPr>
              <a:t>лейтенант</a:t>
            </a:r>
            <a:r>
              <a:rPr lang="ru-RU" sz="1400" b="1" dirty="0" smtClean="0">
                <a:latin typeface="Times New Roman" pitchFamily="18" charset="0"/>
                <a:cs typeface="Times New Roman" pitchFamily="18" charset="0"/>
              </a:rPr>
              <a:t>", выдается нагрудный знак и диплом государственного образца. </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поступающих на обучение, проводится по математике (профильный уровень), физике и русскому языку по результатам ЕГЭ. </a:t>
            </a:r>
          </a:p>
          <a:p>
            <a:pPr indent="542925" algn="just"/>
            <a:r>
              <a:rPr lang="ru-RU" sz="1400" b="1" dirty="0" smtClean="0">
                <a:latin typeface="Times New Roman" pitchFamily="18" charset="0"/>
                <a:cs typeface="Times New Roman" pitchFamily="18" charset="0"/>
              </a:rPr>
              <a:t>Оценка уровня общеобразовательной подготовленности кандидатов из числа лиц, получивших среднее профессиональное образование, проводится ВУЗом самостоятельно или кандидат использует результаты ЕГЭ по соответствующим общеобразовательным предметам. </a:t>
            </a:r>
          </a:p>
          <a:p>
            <a:pPr indent="542925" algn="just"/>
            <a:r>
              <a:rPr lang="ru-RU" sz="1400" b="1" dirty="0" smtClean="0">
                <a:latin typeface="Times New Roman" pitchFamily="18" charset="0"/>
                <a:cs typeface="Times New Roman" pitchFamily="18" charset="0"/>
              </a:rPr>
              <a:t>Результаты ЕГЭ действительны четыре года, следующих за годом получения таких результатов. </a:t>
            </a:r>
          </a:p>
          <a:p>
            <a:pPr indent="542925" algn="r"/>
            <a:endParaRPr lang="ru-RU" sz="1400" b="1" dirty="0" smtClean="0">
              <a:latin typeface="Times New Roman" pitchFamily="18" charset="0"/>
              <a:cs typeface="Times New Roman" pitchFamily="18" charset="0"/>
            </a:endParaRPr>
          </a:p>
          <a:p>
            <a:pPr indent="542925" algn="r"/>
            <a:r>
              <a:rPr lang="ru-RU" sz="1400" b="1" dirty="0" smtClean="0">
                <a:latin typeface="Times New Roman" pitchFamily="18" charset="0"/>
                <a:cs typeface="Times New Roman" pitchFamily="18" charset="0"/>
              </a:rPr>
              <a:t>Адрес: 350090, г. Краснодар, ул. Дзержинского, д. 135;</a:t>
            </a:r>
          </a:p>
          <a:p>
            <a:pPr algn="r"/>
            <a:r>
              <a:rPr lang="ru-RU" sz="1400" b="1" dirty="0" smtClean="0">
                <a:latin typeface="Times New Roman" pitchFamily="18" charset="0"/>
                <a:cs typeface="Times New Roman" pitchFamily="18" charset="0"/>
              </a:rPr>
              <a:t>Телефон: 8 (861) 992-80-52, </a:t>
            </a:r>
            <a:r>
              <a:rPr lang="ru-RU" sz="1400" b="1" dirty="0" err="1" smtClean="0">
                <a:latin typeface="Times New Roman" pitchFamily="18" charset="0"/>
                <a:cs typeface="Times New Roman" pitchFamily="18" charset="0"/>
              </a:rPr>
              <a:t>доб</a:t>
            </a:r>
            <a:r>
              <a:rPr lang="ru-RU" sz="1400" b="1" dirty="0" smtClean="0">
                <a:latin typeface="Times New Roman" pitchFamily="18" charset="0"/>
                <a:cs typeface="Times New Roman" pitchFamily="18" charset="0"/>
              </a:rPr>
              <a:t>. 3-67 (приемная комиссия); 8 (861) 225-22-92 (факс);</a:t>
            </a:r>
          </a:p>
          <a:p>
            <a:pPr algn="r"/>
            <a:r>
              <a:rPr lang="en-US" sz="1400" b="1" dirty="0" smtClean="0">
                <a:latin typeface="Times New Roman" pitchFamily="18" charset="0"/>
                <a:cs typeface="Times New Roman" pitchFamily="18" charset="0"/>
              </a:rPr>
              <a:t>e-mail </a:t>
            </a: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vunc-vvs-kvvaul@mil.ru</a:t>
            </a:r>
            <a:endParaRPr lang="ru-RU" sz="1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Оформление по умолчанию">
  <a:themeElements>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FFCCCC"/>
            </a:gs>
          </a:gsLst>
          <a:path path="rect">
            <a:fillToRect l="50000" t="50000" r="50000" b="50000"/>
          </a:path>
        </a:gradFill>
        <a:ln w="9525" cap="flat" cmpd="sng" algn="ctr">
          <a:solidFill>
            <a:srgbClr val="FF0000"/>
          </a:solidFill>
          <a:prstDash val="solid"/>
          <a:round/>
          <a:headEnd type="none" w="med" len="med"/>
          <a:tailEnd type="none" w="med" len="med"/>
        </a:ln>
        <a:effectLst/>
      </a:spPr>
      <a:bodyPr vert="horz" wrap="square" lIns="91404" tIns="45702" rIns="91404" bIns="45702" numCol="1" anchor="t" anchorCtr="0" compatLnSpc="1">
        <a:prstTxWarp prst="textNoShape">
          <a:avLst/>
        </a:prstTxWarp>
        <a:spAutoFit/>
      </a:bodyPr>
      <a:lstStyle>
        <a:defPPr marL="0" marR="0" indent="0" algn="just" defTabSz="771525" rtl="0" eaLnBrk="1" fontAlgn="base" latinLnBrk="0" hangingPunct="1">
          <a:lnSpc>
            <a:spcPct val="100000"/>
          </a:lnSpc>
          <a:spcBef>
            <a:spcPct val="0"/>
          </a:spcBef>
          <a:spcAft>
            <a:spcPct val="0"/>
          </a:spcAft>
          <a:buClr>
            <a:srgbClr val="FF0000"/>
          </a:buClr>
          <a:buSzPct val="125000"/>
          <a:buFont typeface="Wingdings" pitchFamily="2" charset="2"/>
          <a:buChar char="ь"/>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1"/>
            </a:gs>
            <a:gs pos="100000">
              <a:srgbClr val="FFCCCC"/>
            </a:gs>
          </a:gsLst>
          <a:path path="rect">
            <a:fillToRect l="50000" t="50000" r="50000" b="50000"/>
          </a:path>
        </a:gradFill>
        <a:ln w="9525" cap="flat" cmpd="sng" algn="ctr">
          <a:solidFill>
            <a:srgbClr val="FF0000"/>
          </a:solidFill>
          <a:prstDash val="solid"/>
          <a:round/>
          <a:headEnd type="none" w="med" len="med"/>
          <a:tailEnd type="none" w="med" len="med"/>
        </a:ln>
        <a:effectLst/>
      </a:spPr>
      <a:bodyPr vert="horz" wrap="square" lIns="91404" tIns="45702" rIns="91404" bIns="45702" numCol="1" anchor="t" anchorCtr="0" compatLnSpc="1">
        <a:prstTxWarp prst="textNoShape">
          <a:avLst/>
        </a:prstTxWarp>
        <a:spAutoFit/>
      </a:bodyPr>
      <a:lstStyle>
        <a:defPPr marL="0" marR="0" indent="0" algn="just" defTabSz="771525" rtl="0" eaLnBrk="1" fontAlgn="base" latinLnBrk="0" hangingPunct="1">
          <a:lnSpc>
            <a:spcPct val="100000"/>
          </a:lnSpc>
          <a:spcBef>
            <a:spcPct val="0"/>
          </a:spcBef>
          <a:spcAft>
            <a:spcPct val="0"/>
          </a:spcAft>
          <a:buClr>
            <a:srgbClr val="FF0000"/>
          </a:buClr>
          <a:buSzPct val="125000"/>
          <a:buFont typeface="Wingdings" pitchFamily="2" charset="2"/>
          <a:buChar char="ь"/>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28755</TotalTime>
  <Words>8754</Words>
  <Application>Microsoft Office PowerPoint</Application>
  <PresentationFormat>Произвольный</PresentationFormat>
  <Paragraphs>749</Paragraphs>
  <Slides>51</Slides>
  <Notes>51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51</vt:i4>
      </vt:variant>
    </vt:vector>
  </HeadingPairs>
  <TitlesOfParts>
    <vt:vector size="57" baseType="lpstr">
      <vt:lpstr>Arial</vt:lpstr>
      <vt:lpstr>Arial Black</vt:lpstr>
      <vt:lpstr>Calibri</vt:lpstr>
      <vt:lpstr>Impact</vt:lpstr>
      <vt:lpstr>Times New Roman</vt:lpstr>
      <vt:lpstr>3_Оформление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Лешка</dc:creator>
  <cp:lastModifiedBy>User</cp:lastModifiedBy>
  <cp:revision>1759</cp:revision>
  <cp:lastPrinted>2013-09-02T11:36:29Z</cp:lastPrinted>
  <dcterms:created xsi:type="dcterms:W3CDTF">1601-01-01T00:00:00Z</dcterms:created>
  <dcterms:modified xsi:type="dcterms:W3CDTF">2025-05-06T06:35:20Z</dcterms:modified>
</cp:coreProperties>
</file>